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81" r:id="rId4"/>
    <p:sldId id="284" r:id="rId5"/>
    <p:sldId id="259" r:id="rId6"/>
    <p:sldId id="261" r:id="rId7"/>
    <p:sldId id="262" r:id="rId8"/>
    <p:sldId id="263" r:id="rId9"/>
    <p:sldId id="264" r:id="rId10"/>
    <p:sldId id="285" r:id="rId11"/>
    <p:sldId id="265" r:id="rId12"/>
    <p:sldId id="276" r:id="rId13"/>
    <p:sldId id="280" r:id="rId14"/>
    <p:sldId id="277" r:id="rId15"/>
    <p:sldId id="286" r:id="rId16"/>
    <p:sldId id="287" r:id="rId17"/>
    <p:sldId id="288" r:id="rId18"/>
    <p:sldId id="274" r:id="rId19"/>
    <p:sldId id="258" r:id="rId2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559" autoAdjust="0"/>
  </p:normalViewPr>
  <p:slideViewPr>
    <p:cSldViewPr snapToGrid="0" showGuides="1">
      <p:cViewPr varScale="1">
        <p:scale>
          <a:sx n="57" d="100"/>
          <a:sy n="57" d="100"/>
        </p:scale>
        <p:origin x="-169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A3520-807E-4E54-92AA-EC930C32DBE4}" type="datetimeFigureOut">
              <a:rPr lang="ko-KR" altLang="en-US" smtClean="0"/>
              <a:t>2021-11-01</a:t>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766AF-2B18-4F57-A527-B255ECD1E6C5}" type="slidenum">
              <a:rPr lang="ko-KR" altLang="en-US" smtClean="0"/>
              <a:t>‹#›</a:t>
            </a:fld>
            <a:endParaRPr lang="ko-KR" altLang="en-US"/>
          </a:p>
        </p:txBody>
      </p:sp>
    </p:spTree>
    <p:extLst>
      <p:ext uri="{BB962C8B-B14F-4D97-AF65-F5344CB8AC3E}">
        <p14:creationId xmlns:p14="http://schemas.microsoft.com/office/powerpoint/2010/main" val="426904130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안녕하십니까</a:t>
            </a:r>
            <a:r>
              <a:rPr lang="en-US" altLang="ko-KR" dirty="0" smtClean="0"/>
              <a:t>? </a:t>
            </a:r>
            <a:r>
              <a:rPr lang="ko-KR" altLang="en-US" dirty="0" err="1" smtClean="0"/>
              <a:t>전남대병원</a:t>
            </a:r>
            <a:r>
              <a:rPr lang="ko-KR" altLang="en-US" dirty="0" smtClean="0"/>
              <a:t> 박형욱 입니다</a:t>
            </a:r>
            <a:r>
              <a:rPr lang="en-US" altLang="ko-KR" dirty="0" smtClean="0"/>
              <a:t>. </a:t>
            </a:r>
          </a:p>
          <a:p>
            <a:r>
              <a:rPr lang="en-US" altLang="ko-KR" dirty="0" smtClean="0"/>
              <a:t>2021</a:t>
            </a:r>
            <a:r>
              <a:rPr lang="ko-KR" altLang="en-US" dirty="0" smtClean="0"/>
              <a:t>년 </a:t>
            </a:r>
            <a:r>
              <a:rPr lang="en-US" altLang="ko-KR" dirty="0" smtClean="0"/>
              <a:t>VT </a:t>
            </a:r>
            <a:r>
              <a:rPr lang="ko-KR" altLang="en-US" dirty="0" err="1" smtClean="0"/>
              <a:t>심포지움</a:t>
            </a:r>
            <a:r>
              <a:rPr lang="ko-KR" altLang="en-US" baseline="0" dirty="0" smtClean="0"/>
              <a:t> 개최를 축하하며 좋은 자리에 강의할 기회를 주셔서 </a:t>
            </a:r>
            <a:r>
              <a:rPr lang="ko-KR" altLang="en-US" baseline="0" dirty="0" err="1" smtClean="0"/>
              <a:t>감사드립니다</a:t>
            </a:r>
            <a:r>
              <a:rPr lang="en-US" altLang="ko-KR" baseline="0" dirty="0" smtClean="0"/>
              <a:t>. </a:t>
            </a:r>
          </a:p>
          <a:p>
            <a:r>
              <a:rPr lang="ko-KR" altLang="en-US" baseline="0" dirty="0" smtClean="0"/>
              <a:t>제가 말씀 드릴 주제는 </a:t>
            </a:r>
            <a:r>
              <a:rPr lang="en-US" altLang="ko-KR" baseline="0" dirty="0" smtClean="0"/>
              <a:t>device implantation</a:t>
            </a:r>
            <a:r>
              <a:rPr lang="ko-KR" altLang="en-US" baseline="0" dirty="0" smtClean="0"/>
              <a:t>때 </a:t>
            </a:r>
            <a:r>
              <a:rPr lang="ko-KR" altLang="en-US" baseline="0" dirty="0" err="1" smtClean="0"/>
              <a:t>고려해할</a:t>
            </a:r>
            <a:r>
              <a:rPr lang="ko-KR" altLang="en-US" baseline="0" dirty="0" smtClean="0"/>
              <a:t> 사항들에 대한 것이며 </a:t>
            </a:r>
            <a:r>
              <a:rPr lang="en-US" altLang="ko-KR" baseline="0" dirty="0" smtClean="0"/>
              <a:t>single or dual coil, </a:t>
            </a:r>
            <a:r>
              <a:rPr lang="en-US" altLang="ko-KR" baseline="0" dirty="0" err="1" smtClean="0"/>
              <a:t>transvenous</a:t>
            </a:r>
            <a:r>
              <a:rPr lang="en-US" altLang="ko-KR" baseline="0" dirty="0" smtClean="0"/>
              <a:t> </a:t>
            </a:r>
            <a:r>
              <a:rPr lang="ko-KR" altLang="en-US" baseline="0" dirty="0" smtClean="0"/>
              <a:t>또는 </a:t>
            </a:r>
            <a:r>
              <a:rPr lang="en-US" altLang="ko-KR" baseline="0" dirty="0" err="1" smtClean="0"/>
              <a:t>subcutatneous</a:t>
            </a:r>
            <a:r>
              <a:rPr lang="en-US" altLang="ko-KR" baseline="0" dirty="0" smtClean="0"/>
              <a:t> approach </a:t>
            </a:r>
            <a:r>
              <a:rPr lang="ko-KR" altLang="en-US" baseline="0" dirty="0" smtClean="0"/>
              <a:t>등을 포함한 내용이 되겠습니다</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a:t>
            </a:fld>
            <a:endParaRPr lang="ko-KR" altLang="en-US"/>
          </a:p>
        </p:txBody>
      </p:sp>
    </p:spTree>
    <p:extLst>
      <p:ext uri="{BB962C8B-B14F-4D97-AF65-F5344CB8AC3E}">
        <p14:creationId xmlns:p14="http://schemas.microsoft.com/office/powerpoint/2010/main" val="34628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baseline="0" dirty="0" smtClean="0"/>
              <a:t>이 슬라이드에서 보여 드리는 것처럼 대부분 연구에서는 </a:t>
            </a:r>
            <a:r>
              <a:rPr lang="en-US" altLang="ko-KR" baseline="0" dirty="0" smtClean="0"/>
              <a:t>lead </a:t>
            </a:r>
            <a:r>
              <a:rPr lang="ko-KR" altLang="en-US" baseline="0" dirty="0" smtClean="0"/>
              <a:t>위치에 따른 유의한 차이는 없기 때문에  </a:t>
            </a:r>
            <a:r>
              <a:rPr lang="ko-KR" altLang="en-US" baseline="0" dirty="0" smtClean="0"/>
              <a:t>위치 보다는 </a:t>
            </a:r>
            <a:r>
              <a:rPr lang="en-US" altLang="ko-KR" baseline="0" dirty="0" smtClean="0"/>
              <a:t>R wave sensing, pacing threshold</a:t>
            </a:r>
            <a:r>
              <a:rPr lang="ko-KR" altLang="en-US" baseline="0" dirty="0" smtClean="0"/>
              <a:t>가 좋은 위치에 </a:t>
            </a:r>
            <a:r>
              <a:rPr lang="en-US" altLang="ko-KR" baseline="0" dirty="0" smtClean="0"/>
              <a:t>implant </a:t>
            </a:r>
            <a:r>
              <a:rPr lang="ko-KR" altLang="en-US" baseline="0" dirty="0" err="1" smtClean="0"/>
              <a:t>하는게</a:t>
            </a:r>
            <a:r>
              <a:rPr lang="ko-KR" altLang="en-US" baseline="0" dirty="0" smtClean="0"/>
              <a:t> 중요하겠습니다</a:t>
            </a:r>
            <a:r>
              <a:rPr lang="en-US" altLang="ko-KR" baseline="0" dirty="0" smtClean="0"/>
              <a:t>. </a:t>
            </a:r>
            <a:r>
              <a:rPr lang="ko-KR" altLang="en-US" baseline="0" dirty="0" smtClean="0"/>
              <a:t> </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10</a:t>
            </a:fld>
            <a:endParaRPr lang="ko-KR" altLang="en-US"/>
          </a:p>
        </p:txBody>
      </p:sp>
    </p:spTree>
    <p:extLst>
      <p:ext uri="{BB962C8B-B14F-4D97-AF65-F5344CB8AC3E}">
        <p14:creationId xmlns:p14="http://schemas.microsoft.com/office/powerpoint/2010/main" val="339283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다음은 </a:t>
            </a:r>
            <a:r>
              <a:rPr lang="en-US" altLang="ko-KR" dirty="0" smtClean="0"/>
              <a:t>single coil</a:t>
            </a:r>
            <a:r>
              <a:rPr lang="ko-KR" altLang="en-US" dirty="0" smtClean="0"/>
              <a:t>과 </a:t>
            </a:r>
            <a:r>
              <a:rPr lang="en-US" altLang="ko-KR" dirty="0" smtClean="0"/>
              <a:t>dual coil</a:t>
            </a:r>
            <a:r>
              <a:rPr lang="ko-KR" altLang="en-US" dirty="0" smtClean="0"/>
              <a:t>의 비교입니다</a:t>
            </a:r>
            <a:r>
              <a:rPr lang="en-US" altLang="ko-KR" dirty="0" smtClean="0"/>
              <a:t>. </a:t>
            </a:r>
          </a:p>
          <a:p>
            <a:endParaRPr lang="en-US" altLang="ko-KR" dirty="0" smtClean="0"/>
          </a:p>
          <a:p>
            <a:r>
              <a:rPr lang="en-US" altLang="ko-KR" dirty="0" smtClean="0"/>
              <a:t>Dual coil</a:t>
            </a:r>
            <a:r>
              <a:rPr lang="en-US" altLang="ko-KR" baseline="0" dirty="0" smtClean="0"/>
              <a:t> lead</a:t>
            </a:r>
            <a:r>
              <a:rPr lang="ko-KR" altLang="en-US" baseline="0" dirty="0" smtClean="0"/>
              <a:t>는 </a:t>
            </a:r>
            <a:r>
              <a:rPr lang="en-US" altLang="ko-KR" baseline="0" dirty="0" smtClean="0"/>
              <a:t>simple study</a:t>
            </a:r>
            <a:r>
              <a:rPr lang="ko-KR" altLang="en-US" baseline="0" dirty="0" smtClean="0"/>
              <a:t>에서 </a:t>
            </a:r>
            <a:r>
              <a:rPr lang="en-US" altLang="ko-KR" baseline="0" dirty="0" smtClean="0"/>
              <a:t>atrial tachyarrhythmia conversion rate</a:t>
            </a:r>
            <a:r>
              <a:rPr lang="ko-KR" altLang="en-US" baseline="0" dirty="0" smtClean="0"/>
              <a:t>가 더 높고 </a:t>
            </a:r>
            <a:r>
              <a:rPr lang="en-US" altLang="ko-KR" baseline="0" dirty="0" smtClean="0"/>
              <a:t>rhythm discrimination</a:t>
            </a:r>
            <a:r>
              <a:rPr lang="ko-KR" altLang="en-US" baseline="0" dirty="0" smtClean="0"/>
              <a:t>에 추가적인 </a:t>
            </a:r>
            <a:r>
              <a:rPr lang="en-US" altLang="ko-KR" baseline="0" dirty="0" smtClean="0"/>
              <a:t>morphology vector</a:t>
            </a:r>
            <a:r>
              <a:rPr lang="ko-KR" altLang="en-US" baseline="0" dirty="0" smtClean="0"/>
              <a:t>를 얻을 수 있고</a:t>
            </a:r>
            <a:r>
              <a:rPr lang="en-US" altLang="ko-KR" baseline="0" dirty="0" smtClean="0"/>
              <a:t>, </a:t>
            </a:r>
            <a:r>
              <a:rPr lang="ko-KR" altLang="en-US" baseline="0" dirty="0" smtClean="0"/>
              <a:t> </a:t>
            </a:r>
            <a:r>
              <a:rPr lang="en-US" altLang="ko-KR" baseline="0" dirty="0" smtClean="0"/>
              <a:t>right side implant</a:t>
            </a:r>
            <a:r>
              <a:rPr lang="ko-KR" altLang="en-US" baseline="0" dirty="0" smtClean="0"/>
              <a:t>할 경우에</a:t>
            </a:r>
            <a:r>
              <a:rPr lang="en-US" altLang="ko-KR" baseline="0" dirty="0" smtClean="0"/>
              <a:t> DFT</a:t>
            </a:r>
            <a:r>
              <a:rPr lang="ko-KR" altLang="en-US" baseline="0" dirty="0" smtClean="0"/>
              <a:t>를 낮추는 등의 장점이 있다고 생각되어 과거에 많이 사용되었지만 실제 </a:t>
            </a:r>
            <a:r>
              <a:rPr lang="en-US" altLang="ko-KR" baseline="0" dirty="0" smtClean="0"/>
              <a:t>DFT </a:t>
            </a:r>
            <a:r>
              <a:rPr lang="ko-KR" altLang="en-US" baseline="0" dirty="0" smtClean="0"/>
              <a:t>감소나 </a:t>
            </a:r>
            <a:r>
              <a:rPr lang="en-US" altLang="ko-KR" baseline="0" dirty="0" smtClean="0"/>
              <a:t>shock efficacy</a:t>
            </a:r>
            <a:r>
              <a:rPr lang="ko-KR" altLang="en-US" baseline="0" dirty="0" smtClean="0"/>
              <a:t>에 임상적으로 얻을 수 있는 이득이 크지 않고 </a:t>
            </a:r>
            <a:r>
              <a:rPr lang="en-US" altLang="ko-KR" baseline="0" dirty="0" smtClean="0"/>
              <a:t>lead extraction</a:t>
            </a:r>
            <a:r>
              <a:rPr lang="ko-KR" altLang="en-US" baseline="0" dirty="0" smtClean="0"/>
              <a:t>시에 </a:t>
            </a:r>
            <a:r>
              <a:rPr lang="en-US" altLang="ko-KR" baseline="0" dirty="0" smtClean="0"/>
              <a:t> </a:t>
            </a:r>
            <a:r>
              <a:rPr lang="ko-KR" altLang="en-US" baseline="0" dirty="0" smtClean="0"/>
              <a:t>어려움이 많고 </a:t>
            </a:r>
            <a:r>
              <a:rPr lang="en-US" altLang="ko-KR" baseline="0" dirty="0" smtClean="0"/>
              <a:t>vascular tearing</a:t>
            </a:r>
            <a:r>
              <a:rPr lang="ko-KR" altLang="en-US" baseline="0" dirty="0" smtClean="0"/>
              <a:t>과 같은 심각한 합병증 발생이 더 많아서 현재는 사용되는 경우가 드뭅니다</a:t>
            </a:r>
            <a:r>
              <a:rPr lang="en-US" altLang="ko-KR" baseline="0" dirty="0" smtClean="0"/>
              <a:t>. </a:t>
            </a:r>
            <a:r>
              <a:rPr lang="ko-KR" altLang="en-US"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11</a:t>
            </a:fld>
            <a:endParaRPr lang="ko-KR" altLang="en-US"/>
          </a:p>
        </p:txBody>
      </p:sp>
    </p:spTree>
    <p:extLst>
      <p:ext uri="{BB962C8B-B14F-4D97-AF65-F5344CB8AC3E}">
        <p14:creationId xmlns:p14="http://schemas.microsoft.com/office/powerpoint/2010/main" val="113239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Transvenous</a:t>
            </a:r>
            <a:r>
              <a:rPr lang="en-US" altLang="ko-KR" baseline="0" dirty="0" smtClean="0"/>
              <a:t> lead implantation</a:t>
            </a:r>
            <a:r>
              <a:rPr lang="ko-KR" altLang="en-US" baseline="0" dirty="0" smtClean="0"/>
              <a:t>의 문제점들은 </a:t>
            </a:r>
            <a:r>
              <a:rPr lang="en-US" altLang="ko-KR" baseline="0" dirty="0" smtClean="0"/>
              <a:t>lead failure, infection, fracture </a:t>
            </a:r>
            <a:r>
              <a:rPr lang="ko-KR" altLang="en-US" baseline="0" dirty="0" smtClean="0"/>
              <a:t>등이 있는데 </a:t>
            </a:r>
            <a:r>
              <a:rPr lang="en-US" altLang="ko-KR" baseline="0" dirty="0" smtClean="0"/>
              <a:t>medical therapy</a:t>
            </a:r>
            <a:r>
              <a:rPr lang="ko-KR" altLang="en-US" baseline="0" dirty="0" smtClean="0"/>
              <a:t>로 가능한 경우도 있지만 상당수는 </a:t>
            </a:r>
            <a:r>
              <a:rPr lang="en-US" altLang="ko-KR" baseline="0" dirty="0" smtClean="0"/>
              <a:t>surgical revision</a:t>
            </a:r>
            <a:r>
              <a:rPr lang="ko-KR" altLang="en-US" baseline="0" dirty="0" smtClean="0"/>
              <a:t>이 필요합니다</a:t>
            </a:r>
            <a:r>
              <a:rPr lang="en-US" altLang="ko-KR" baseline="0" dirty="0" smtClean="0"/>
              <a:t>. </a:t>
            </a:r>
            <a:r>
              <a:rPr lang="ko-KR" altLang="en-US" baseline="0" dirty="0" smtClean="0"/>
              <a:t>따라서 이런 합병증을 극복하고자 </a:t>
            </a:r>
            <a:r>
              <a:rPr lang="en-US" altLang="ko-KR" baseline="0" dirty="0" err="1" smtClean="0"/>
              <a:t>extracardiac</a:t>
            </a:r>
            <a:r>
              <a:rPr lang="en-US" altLang="ko-KR" baseline="0" dirty="0" smtClean="0"/>
              <a:t> lead</a:t>
            </a:r>
            <a:r>
              <a:rPr lang="ko-KR" altLang="en-US" baseline="0" dirty="0" smtClean="0"/>
              <a:t>가 개발되었고 여러 연구들을 통해서 </a:t>
            </a:r>
            <a:r>
              <a:rPr lang="en-US" altLang="ko-KR" baseline="0" dirty="0" smtClean="0"/>
              <a:t>subcutaneous </a:t>
            </a:r>
            <a:r>
              <a:rPr lang="ko-KR" altLang="en-US" baseline="0" dirty="0" smtClean="0"/>
              <a:t>삽입한 </a:t>
            </a:r>
            <a:r>
              <a:rPr lang="en-US" altLang="ko-KR" baseline="0" dirty="0" smtClean="0"/>
              <a:t>ICD</a:t>
            </a:r>
            <a:r>
              <a:rPr lang="ko-KR" altLang="en-US" baseline="0" dirty="0" smtClean="0"/>
              <a:t>가 </a:t>
            </a:r>
            <a:r>
              <a:rPr lang="en-US" altLang="ko-KR" baseline="0" dirty="0" err="1" smtClean="0"/>
              <a:t>transveous</a:t>
            </a:r>
            <a:r>
              <a:rPr lang="en-US" altLang="ko-KR" baseline="0" dirty="0" smtClean="0"/>
              <a:t> system</a:t>
            </a:r>
            <a:r>
              <a:rPr lang="ko-KR" altLang="en-US" baseline="0" dirty="0" smtClean="0"/>
              <a:t>과 비교해 열등하지 않고 합병증 </a:t>
            </a:r>
            <a:r>
              <a:rPr lang="ko-KR" altLang="en-US" baseline="0" dirty="0" err="1" smtClean="0"/>
              <a:t>발생율은</a:t>
            </a:r>
            <a:r>
              <a:rPr lang="ko-KR" altLang="en-US" baseline="0" dirty="0" smtClean="0"/>
              <a:t> 더 </a:t>
            </a:r>
            <a:r>
              <a:rPr lang="ko-KR" altLang="en-US" baseline="0" dirty="0" err="1" smtClean="0"/>
              <a:t>낮은것이</a:t>
            </a:r>
            <a:r>
              <a:rPr lang="ko-KR" altLang="en-US" baseline="0" dirty="0" smtClean="0"/>
              <a:t> 확인되었습니다</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12</a:t>
            </a:fld>
            <a:endParaRPr lang="ko-KR" altLang="en-US"/>
          </a:p>
        </p:txBody>
      </p:sp>
    </p:spTree>
    <p:extLst>
      <p:ext uri="{BB962C8B-B14F-4D97-AF65-F5344CB8AC3E}">
        <p14:creationId xmlns:p14="http://schemas.microsoft.com/office/powerpoint/2010/main" val="139608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Subcutaneous</a:t>
            </a:r>
            <a:r>
              <a:rPr lang="en-US" altLang="ko-KR" baseline="0" dirty="0" smtClean="0"/>
              <a:t> ICD system</a:t>
            </a:r>
            <a:r>
              <a:rPr lang="ko-KR" altLang="en-US" baseline="0" dirty="0" smtClean="0"/>
              <a:t>을 </a:t>
            </a:r>
            <a:r>
              <a:rPr lang="en-US" altLang="ko-KR" baseline="0" dirty="0" err="1" smtClean="0"/>
              <a:t>transvenous</a:t>
            </a:r>
            <a:r>
              <a:rPr lang="en-US" altLang="ko-KR" baseline="0" dirty="0" smtClean="0"/>
              <a:t> system</a:t>
            </a:r>
            <a:r>
              <a:rPr lang="ko-KR" altLang="en-US" baseline="0" dirty="0" smtClean="0"/>
              <a:t>과 비교한 </a:t>
            </a:r>
            <a:r>
              <a:rPr lang="en-US" altLang="ko-KR" baseline="0" dirty="0" smtClean="0"/>
              <a:t>table </a:t>
            </a:r>
            <a:r>
              <a:rPr lang="ko-KR" altLang="en-US" baseline="0" dirty="0" smtClean="0"/>
              <a:t>입니다</a:t>
            </a:r>
            <a:r>
              <a:rPr lang="en-US" altLang="ko-KR" baseline="0" dirty="0" smtClean="0"/>
              <a:t>. </a:t>
            </a:r>
          </a:p>
          <a:p>
            <a:r>
              <a:rPr lang="en-US" altLang="ko-KR" baseline="0" dirty="0" smtClean="0"/>
              <a:t>Vascular access</a:t>
            </a:r>
            <a:r>
              <a:rPr lang="ko-KR" altLang="en-US" baseline="0" dirty="0" smtClean="0"/>
              <a:t>를 하지 않아도 되고</a:t>
            </a:r>
            <a:r>
              <a:rPr lang="en-US" altLang="ko-KR" baseline="0" dirty="0" smtClean="0"/>
              <a:t>, lead malfunction </a:t>
            </a:r>
            <a:r>
              <a:rPr lang="ko-KR" altLang="en-US" baseline="0" dirty="0" smtClean="0"/>
              <a:t>관련 문제 </a:t>
            </a:r>
            <a:r>
              <a:rPr lang="ko-KR" altLang="en-US" baseline="0" dirty="0" err="1" smtClean="0"/>
              <a:t>발생율이</a:t>
            </a:r>
            <a:r>
              <a:rPr lang="ko-KR" altLang="en-US" baseline="0" dirty="0" smtClean="0"/>
              <a:t> 더 낮으며  </a:t>
            </a:r>
            <a:r>
              <a:rPr lang="en-US" altLang="ko-KR" baseline="0" dirty="0" smtClean="0"/>
              <a:t>extraction</a:t>
            </a:r>
            <a:r>
              <a:rPr lang="ko-KR" altLang="en-US" baseline="0" dirty="0" smtClean="0"/>
              <a:t>을 더 수월하게 할 수 있다는 장점이 있습니다</a:t>
            </a:r>
            <a:r>
              <a:rPr lang="en-US" altLang="ko-KR" baseline="0" dirty="0" smtClean="0"/>
              <a:t>. </a:t>
            </a:r>
            <a:r>
              <a:rPr lang="ko-KR" altLang="en-US" baseline="0" dirty="0" smtClean="0"/>
              <a:t>하지만 </a:t>
            </a:r>
            <a:r>
              <a:rPr lang="en-US" altLang="ko-KR" baseline="0" dirty="0" smtClean="0"/>
              <a:t>pacing</a:t>
            </a:r>
            <a:r>
              <a:rPr lang="ko-KR" altLang="en-US" baseline="0" dirty="0" smtClean="0"/>
              <a:t>이</a:t>
            </a:r>
            <a:r>
              <a:rPr lang="en-US" altLang="ko-KR" baseline="0" dirty="0" smtClean="0"/>
              <a:t> </a:t>
            </a:r>
            <a:r>
              <a:rPr lang="ko-KR" altLang="en-US" baseline="0" dirty="0" smtClean="0"/>
              <a:t>용이하지 않고 </a:t>
            </a:r>
            <a:r>
              <a:rPr lang="en-US" altLang="ko-KR" baseline="0" dirty="0" smtClean="0"/>
              <a:t>CRT</a:t>
            </a:r>
            <a:r>
              <a:rPr lang="ko-KR" altLang="en-US" baseline="0" dirty="0" smtClean="0"/>
              <a:t>가 필요한 환자에게 </a:t>
            </a:r>
            <a:r>
              <a:rPr lang="en-US" altLang="ko-KR" baseline="0" dirty="0" smtClean="0"/>
              <a:t>implant</a:t>
            </a:r>
            <a:r>
              <a:rPr lang="ko-KR" altLang="en-US" baseline="0" dirty="0" smtClean="0"/>
              <a:t>는 어렵다는 단점들이 있습니다</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13</a:t>
            </a:fld>
            <a:endParaRPr lang="ko-KR" altLang="en-US"/>
          </a:p>
        </p:txBody>
      </p:sp>
    </p:spTree>
    <p:extLst>
      <p:ext uri="{BB962C8B-B14F-4D97-AF65-F5344CB8AC3E}">
        <p14:creationId xmlns:p14="http://schemas.microsoft.com/office/powerpoint/2010/main" val="1679877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이 슬라이드는 </a:t>
            </a:r>
            <a:r>
              <a:rPr lang="en-US" altLang="ko-KR" dirty="0" smtClean="0"/>
              <a:t>EHRA</a:t>
            </a:r>
            <a:r>
              <a:rPr lang="en-US" altLang="ko-KR" baseline="0" dirty="0" smtClean="0"/>
              <a:t> </a:t>
            </a:r>
            <a:r>
              <a:rPr lang="ko-KR" altLang="en-US" baseline="0" dirty="0" smtClean="0"/>
              <a:t>에서 </a:t>
            </a:r>
            <a:r>
              <a:rPr lang="en-US" altLang="ko-KR" baseline="0" dirty="0" smtClean="0"/>
              <a:t>subcutaneous ICD</a:t>
            </a:r>
            <a:r>
              <a:rPr lang="ko-KR" altLang="en-US" baseline="0" dirty="0" smtClean="0"/>
              <a:t>와 </a:t>
            </a:r>
            <a:r>
              <a:rPr lang="en-US" altLang="ko-KR" baseline="0" dirty="0" err="1" smtClean="0"/>
              <a:t>transvenous</a:t>
            </a:r>
            <a:r>
              <a:rPr lang="en-US" altLang="ko-KR" baseline="0" dirty="0" smtClean="0"/>
              <a:t> ICD </a:t>
            </a:r>
            <a:r>
              <a:rPr lang="ko-KR" altLang="en-US" baseline="0" dirty="0" smtClean="0"/>
              <a:t>중 선택할 수 고려사항 또는 영향을 주는 인자를 </a:t>
            </a:r>
            <a:r>
              <a:rPr lang="en-US" altLang="ko-KR" baseline="0" dirty="0" smtClean="0"/>
              <a:t>survey </a:t>
            </a:r>
            <a:r>
              <a:rPr lang="ko-KR" altLang="en-US" baseline="0" dirty="0" smtClean="0"/>
              <a:t>해서 발표한 연구입니다</a:t>
            </a:r>
            <a:r>
              <a:rPr lang="en-US" altLang="ko-KR" baseline="0" dirty="0" smtClean="0"/>
              <a:t>.</a:t>
            </a:r>
          </a:p>
          <a:p>
            <a:r>
              <a:rPr lang="en-US" altLang="ko-KR" baseline="0" dirty="0" smtClean="0"/>
              <a:t>S-ICD</a:t>
            </a:r>
            <a:r>
              <a:rPr lang="ko-KR" altLang="en-US" baseline="0" dirty="0" smtClean="0"/>
              <a:t>를 선택하는 가장 큰 인자는 환자의 나이였습니다</a:t>
            </a:r>
            <a:r>
              <a:rPr lang="en-US" altLang="ko-KR" baseline="0" dirty="0" smtClean="0"/>
              <a:t>. </a:t>
            </a:r>
            <a:r>
              <a:rPr lang="ko-KR" altLang="en-US" baseline="0" dirty="0" smtClean="0"/>
              <a:t>다음으로는 </a:t>
            </a:r>
            <a:r>
              <a:rPr lang="en-US" altLang="ko-KR" baseline="0" dirty="0" smtClean="0"/>
              <a:t>lead complication</a:t>
            </a:r>
            <a:r>
              <a:rPr lang="ko-KR" altLang="en-US" baseline="0" dirty="0" smtClean="0"/>
              <a:t>인데 눈에 띄는 부분은 환자의 선호 입니다</a:t>
            </a:r>
            <a:r>
              <a:rPr lang="en-US" altLang="ko-KR" baseline="0" dirty="0" smtClean="0"/>
              <a:t>. </a:t>
            </a:r>
            <a:r>
              <a:rPr lang="ko-KR" altLang="en-US" baseline="0" dirty="0" smtClean="0"/>
              <a:t>환자가 </a:t>
            </a:r>
            <a:r>
              <a:rPr lang="en-US" altLang="ko-KR" baseline="0" dirty="0" smtClean="0"/>
              <a:t>S-ICD</a:t>
            </a:r>
            <a:r>
              <a:rPr lang="ko-KR" altLang="en-US" baseline="0" dirty="0" smtClean="0"/>
              <a:t>를 선호했기 때문이 </a:t>
            </a:r>
            <a:r>
              <a:rPr lang="en-US" altLang="ko-KR" baseline="0" dirty="0" smtClean="0"/>
              <a:t>3</a:t>
            </a:r>
            <a:r>
              <a:rPr lang="ko-KR" altLang="en-US" baseline="0" dirty="0" smtClean="0"/>
              <a:t>번째를 차지했습니다</a:t>
            </a:r>
            <a:r>
              <a:rPr lang="en-US" altLang="ko-KR" baseline="0" dirty="0" smtClean="0"/>
              <a:t>. </a:t>
            </a:r>
            <a:r>
              <a:rPr lang="ko-KR" altLang="en-US" baseline="0" dirty="0" smtClean="0"/>
              <a:t>다음이 </a:t>
            </a:r>
            <a:r>
              <a:rPr lang="en-US" altLang="ko-KR" baseline="0" dirty="0" smtClean="0"/>
              <a:t>device infection</a:t>
            </a:r>
            <a:r>
              <a:rPr lang="ko-KR" altLang="en-US" baseline="0" dirty="0" smtClean="0"/>
              <a:t>이었습니다</a:t>
            </a:r>
            <a:r>
              <a:rPr lang="en-US" altLang="ko-KR" baseline="0" dirty="0" smtClean="0"/>
              <a:t>. </a:t>
            </a:r>
            <a:r>
              <a:rPr lang="ko-KR" altLang="en-US" baseline="0" dirty="0" smtClean="0"/>
              <a:t>반면에 </a:t>
            </a:r>
            <a:r>
              <a:rPr lang="en-US" altLang="ko-KR" baseline="0" dirty="0" err="1" smtClean="0"/>
              <a:t>transvenous</a:t>
            </a:r>
            <a:r>
              <a:rPr lang="en-US" altLang="ko-KR" baseline="0" dirty="0" smtClean="0"/>
              <a:t> ICD</a:t>
            </a:r>
            <a:r>
              <a:rPr lang="ko-KR" altLang="en-US" baseline="0" dirty="0" smtClean="0"/>
              <a:t>를 선택했던 인자로는 </a:t>
            </a:r>
            <a:r>
              <a:rPr lang="en-US" altLang="ko-KR" baseline="0" dirty="0" smtClean="0"/>
              <a:t>ATP</a:t>
            </a:r>
            <a:r>
              <a:rPr lang="ko-KR" altLang="en-US" baseline="0" dirty="0" smtClean="0"/>
              <a:t>가 필요한 경우가 가장 첫째 인자였고 다음으로 </a:t>
            </a:r>
            <a:r>
              <a:rPr lang="en-US" altLang="ko-KR" baseline="0" dirty="0" smtClean="0"/>
              <a:t>CRT, pacing</a:t>
            </a:r>
            <a:r>
              <a:rPr lang="ko-KR" altLang="en-US" baseline="0" dirty="0" smtClean="0"/>
              <a:t>이 필요한 경우였습니다</a:t>
            </a:r>
            <a:r>
              <a:rPr lang="en-US" altLang="ko-KR" baseline="0" dirty="0" smtClean="0"/>
              <a:t>. </a:t>
            </a:r>
            <a:r>
              <a:rPr lang="ko-KR" altLang="en-US" baseline="0" dirty="0" smtClean="0"/>
              <a:t>환자가 선호하는 것은 상당히 낮은 빈도였음을 볼 수 있습니다</a:t>
            </a:r>
            <a:r>
              <a:rPr lang="en-US" altLang="ko-KR" baseline="0" dirty="0" smtClean="0"/>
              <a:t>. </a:t>
            </a:r>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14</a:t>
            </a:fld>
            <a:endParaRPr lang="ko-KR" altLang="en-US"/>
          </a:p>
        </p:txBody>
      </p:sp>
    </p:spTree>
    <p:extLst>
      <p:ext uri="{BB962C8B-B14F-4D97-AF65-F5344CB8AC3E}">
        <p14:creationId xmlns:p14="http://schemas.microsoft.com/office/powerpoint/2010/main" val="641740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Subcutaneous</a:t>
            </a:r>
            <a:r>
              <a:rPr lang="en-US" altLang="ko-KR" baseline="0" dirty="0" smtClean="0"/>
              <a:t> ICD</a:t>
            </a:r>
            <a:r>
              <a:rPr lang="ko-KR" altLang="en-US" baseline="0" dirty="0" smtClean="0"/>
              <a:t>는 보스턴에서 개발한 </a:t>
            </a:r>
            <a:r>
              <a:rPr lang="en-US" altLang="ko-KR" baseline="0" dirty="0" smtClean="0"/>
              <a:t>device</a:t>
            </a:r>
            <a:r>
              <a:rPr lang="ko-KR" altLang="en-US" baseline="0" dirty="0" smtClean="0"/>
              <a:t>입니다만 </a:t>
            </a:r>
            <a:r>
              <a:rPr lang="en-US" altLang="ko-KR" baseline="0" dirty="0" smtClean="0"/>
              <a:t>Medtronic </a:t>
            </a:r>
            <a:r>
              <a:rPr lang="ko-KR" altLang="en-US" baseline="0" dirty="0" smtClean="0"/>
              <a:t>에서도 </a:t>
            </a:r>
            <a:r>
              <a:rPr lang="en-US" altLang="ko-KR" baseline="0" dirty="0" smtClean="0"/>
              <a:t>extravascular ICD</a:t>
            </a:r>
            <a:r>
              <a:rPr lang="ko-KR" altLang="en-US" baseline="0" dirty="0" smtClean="0"/>
              <a:t>로 개발된 제품이 있습니다</a:t>
            </a:r>
            <a:r>
              <a:rPr lang="en-US" altLang="ko-KR" baseline="0" dirty="0" smtClean="0"/>
              <a:t>. </a:t>
            </a:r>
          </a:p>
          <a:p>
            <a:r>
              <a:rPr lang="ko-KR" altLang="en-US" baseline="0" dirty="0" smtClean="0"/>
              <a:t>이 제품은 </a:t>
            </a:r>
            <a:r>
              <a:rPr lang="en-US" altLang="ko-KR" baseline="0" dirty="0" smtClean="0"/>
              <a:t>DFT</a:t>
            </a:r>
            <a:r>
              <a:rPr lang="ko-KR" altLang="en-US" baseline="0" dirty="0" smtClean="0"/>
              <a:t>가 이전보다 개선되고 </a:t>
            </a:r>
            <a:r>
              <a:rPr lang="en-US" altLang="ko-KR" baseline="0" dirty="0" smtClean="0"/>
              <a:t>pacing </a:t>
            </a:r>
            <a:r>
              <a:rPr lang="ko-KR" altLang="en-US" baseline="0" dirty="0" smtClean="0"/>
              <a:t>이 가능하며 </a:t>
            </a:r>
            <a:r>
              <a:rPr lang="en-US" altLang="ko-KR" baseline="0" dirty="0" smtClean="0"/>
              <a:t>sensing</a:t>
            </a:r>
            <a:r>
              <a:rPr lang="ko-KR" altLang="en-US" baseline="0" dirty="0" smtClean="0"/>
              <a:t>면에서도 개선된 모습을 보였습니다</a:t>
            </a:r>
            <a:r>
              <a:rPr lang="en-US" altLang="ko-KR" baseline="0" dirty="0" smtClean="0"/>
              <a:t>. </a:t>
            </a:r>
          </a:p>
          <a:p>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15</a:t>
            </a:fld>
            <a:endParaRPr lang="ko-KR" altLang="en-US"/>
          </a:p>
        </p:txBody>
      </p:sp>
    </p:spTree>
    <p:extLst>
      <p:ext uri="{BB962C8B-B14F-4D97-AF65-F5344CB8AC3E}">
        <p14:creationId xmlns:p14="http://schemas.microsoft.com/office/powerpoint/2010/main" val="375985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S-ICD</a:t>
            </a:r>
            <a:r>
              <a:rPr lang="ko-KR" altLang="en-US" dirty="0" smtClean="0"/>
              <a:t>를 </a:t>
            </a:r>
            <a:r>
              <a:rPr lang="en-US" altLang="ko-KR" dirty="0" smtClean="0"/>
              <a:t>first choice</a:t>
            </a:r>
            <a:r>
              <a:rPr lang="ko-KR" altLang="en-US" dirty="0" smtClean="0"/>
              <a:t>로 고려해야 할 경우들로는</a:t>
            </a:r>
            <a:endParaRPr lang="en-US" altLang="ko-KR" dirty="0" smtClean="0"/>
          </a:p>
          <a:p>
            <a:endParaRPr lang="en-US" altLang="ko-KR" dirty="0" smtClean="0"/>
          </a:p>
          <a:p>
            <a:r>
              <a:rPr lang="en-US" altLang="ko-KR" dirty="0" smtClean="0"/>
              <a:t>Venous access</a:t>
            </a:r>
            <a:r>
              <a:rPr lang="ko-KR" altLang="en-US" dirty="0" smtClean="0"/>
              <a:t>가 없는 소아 또는 </a:t>
            </a:r>
            <a:r>
              <a:rPr lang="en-US" altLang="ko-KR" dirty="0" smtClean="0"/>
              <a:t>GUCH</a:t>
            </a:r>
            <a:r>
              <a:rPr lang="en-US" altLang="ko-KR" baseline="0" dirty="0" smtClean="0"/>
              <a:t> </a:t>
            </a:r>
            <a:r>
              <a:rPr lang="ko-KR" altLang="en-US" baseline="0" dirty="0" smtClean="0"/>
              <a:t>환자</a:t>
            </a:r>
            <a:endParaRPr lang="en-US" altLang="ko-KR" baseline="0" dirty="0" smtClean="0"/>
          </a:p>
          <a:p>
            <a:r>
              <a:rPr lang="en-US" altLang="ko-KR" baseline="0" dirty="0" smtClean="0"/>
              <a:t>Central vein stenosis, obstruction </a:t>
            </a:r>
            <a:r>
              <a:rPr lang="ko-KR" altLang="en-US" baseline="0" dirty="0" smtClean="0"/>
              <a:t>있는 경우</a:t>
            </a:r>
            <a:endParaRPr lang="en-US" altLang="ko-KR" baseline="0" dirty="0" smtClean="0"/>
          </a:p>
          <a:p>
            <a:r>
              <a:rPr lang="en-US" altLang="ko-KR" baseline="0" dirty="0" smtClean="0"/>
              <a:t>Endocarditis, device infection</a:t>
            </a:r>
            <a:r>
              <a:rPr lang="ko-KR" altLang="en-US" baseline="0" dirty="0" smtClean="0"/>
              <a:t>이 있었던 경우</a:t>
            </a:r>
            <a:endParaRPr lang="en-US" altLang="ko-KR" baseline="0" dirty="0" smtClean="0"/>
          </a:p>
          <a:p>
            <a:r>
              <a:rPr lang="en-US" altLang="ko-KR" baseline="0" dirty="0" smtClean="0"/>
              <a:t>Dialysis</a:t>
            </a:r>
            <a:r>
              <a:rPr lang="ko-KR" altLang="en-US" baseline="0" dirty="0" smtClean="0"/>
              <a:t>나 </a:t>
            </a:r>
            <a:r>
              <a:rPr lang="en-US" altLang="ko-KR" baseline="0" dirty="0" smtClean="0"/>
              <a:t>immune deficiency, cancer </a:t>
            </a:r>
            <a:r>
              <a:rPr lang="ko-KR" altLang="en-US" baseline="0" dirty="0" smtClean="0"/>
              <a:t>등으로 </a:t>
            </a:r>
            <a:r>
              <a:rPr lang="en-US" altLang="ko-KR" baseline="0" dirty="0" smtClean="0"/>
              <a:t>endovascular lead infection lead </a:t>
            </a:r>
            <a:r>
              <a:rPr lang="ko-KR" altLang="en-US" baseline="0" dirty="0" smtClean="0"/>
              <a:t>감염 위험성이 높은 경우 등이 되겠습니다</a:t>
            </a:r>
            <a:r>
              <a:rPr lang="en-US" altLang="ko-KR" baseline="0" dirty="0" smtClean="0"/>
              <a:t>. </a:t>
            </a:r>
          </a:p>
          <a:p>
            <a:endParaRPr lang="en-US" altLang="ko-KR" baseline="0" dirty="0" smtClean="0"/>
          </a:p>
          <a:p>
            <a:r>
              <a:rPr lang="ko-KR" altLang="en-US" baseline="0" dirty="0" smtClean="0"/>
              <a:t>그 외에도</a:t>
            </a:r>
            <a:endParaRPr lang="en-US" altLang="ko-KR" baseline="0" dirty="0" smtClean="0"/>
          </a:p>
          <a:p>
            <a:r>
              <a:rPr lang="en-US" altLang="ko-KR" baseline="0" dirty="0" smtClean="0"/>
              <a:t>Active life style, long life expectancy </a:t>
            </a:r>
            <a:r>
              <a:rPr lang="ko-KR" altLang="en-US" baseline="0" dirty="0" smtClean="0"/>
              <a:t>등의 젊은 환자의 경우</a:t>
            </a:r>
            <a:endParaRPr lang="en-US" altLang="ko-KR" baseline="0" dirty="0" smtClean="0"/>
          </a:p>
          <a:p>
            <a:r>
              <a:rPr lang="ko-KR" altLang="en-US" baseline="0" dirty="0" smtClean="0"/>
              <a:t>유전성 부정맥 유발 증후군 환자</a:t>
            </a:r>
            <a:endParaRPr lang="en-US" altLang="ko-KR" baseline="0" dirty="0" smtClean="0"/>
          </a:p>
          <a:p>
            <a:r>
              <a:rPr lang="en-US" altLang="ko-KR" baseline="0" dirty="0" smtClean="0"/>
              <a:t>HCMP</a:t>
            </a:r>
          </a:p>
          <a:p>
            <a:r>
              <a:rPr lang="en-US" altLang="ko-KR" baseline="0" dirty="0" smtClean="0"/>
              <a:t>Prosthetic valve</a:t>
            </a:r>
            <a:r>
              <a:rPr lang="ko-KR" altLang="en-US" baseline="0" dirty="0" smtClean="0"/>
              <a:t>를 갖고 있거나 </a:t>
            </a:r>
            <a:r>
              <a:rPr lang="en-US" altLang="ko-KR" baseline="0" dirty="0" smtClean="0"/>
              <a:t>cosmetic </a:t>
            </a:r>
            <a:r>
              <a:rPr lang="ko-KR" altLang="en-US" baseline="0" dirty="0" smtClean="0"/>
              <a:t>이유가 큰 여자 환자</a:t>
            </a:r>
            <a:endParaRPr lang="en-US" altLang="ko-KR" baseline="0" dirty="0" smtClean="0"/>
          </a:p>
          <a:p>
            <a:r>
              <a:rPr lang="en-US" altLang="ko-KR" baseline="0" dirty="0" smtClean="0"/>
              <a:t>Primary prevention </a:t>
            </a:r>
            <a:r>
              <a:rPr lang="ko-KR" altLang="en-US" baseline="0" dirty="0" smtClean="0"/>
              <a:t>목적인 경우 등이 있습니다</a:t>
            </a:r>
            <a:r>
              <a:rPr lang="en-US" altLang="ko-KR" baseline="0" dirty="0" smtClean="0"/>
              <a:t>. </a:t>
            </a:r>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16</a:t>
            </a:fld>
            <a:endParaRPr lang="ko-KR" altLang="en-US"/>
          </a:p>
        </p:txBody>
      </p:sp>
    </p:spTree>
    <p:extLst>
      <p:ext uri="{BB962C8B-B14F-4D97-AF65-F5344CB8AC3E}">
        <p14:creationId xmlns:p14="http://schemas.microsoft.com/office/powerpoint/2010/main" val="1428761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Sub</a:t>
            </a:r>
            <a:r>
              <a:rPr lang="en-US" altLang="ko-KR" baseline="0" dirty="0" smtClean="0"/>
              <a:t> cu ICD</a:t>
            </a:r>
            <a:r>
              <a:rPr lang="ko-KR" altLang="en-US" baseline="0" dirty="0" smtClean="0"/>
              <a:t>를 피해야 하는 상황은</a:t>
            </a:r>
            <a:endParaRPr lang="en-US" altLang="ko-KR" baseline="0" dirty="0" smtClean="0"/>
          </a:p>
          <a:p>
            <a:endParaRPr lang="en-US" altLang="ko-KR" baseline="0" dirty="0" smtClean="0"/>
          </a:p>
          <a:p>
            <a:r>
              <a:rPr lang="en-US" altLang="ko-KR" baseline="0" dirty="0" smtClean="0"/>
              <a:t>Pre-implant screening</a:t>
            </a:r>
            <a:r>
              <a:rPr lang="ko-KR" altLang="en-US" baseline="0" dirty="0" smtClean="0"/>
              <a:t>에 실패한 경우</a:t>
            </a:r>
            <a:endParaRPr lang="en-US" altLang="ko-KR" baseline="0" dirty="0" smtClean="0"/>
          </a:p>
          <a:p>
            <a:r>
              <a:rPr lang="en-US" altLang="ko-KR" baseline="0" dirty="0" smtClean="0"/>
              <a:t>Permanent pacing </a:t>
            </a:r>
            <a:r>
              <a:rPr lang="ko-KR" altLang="en-US" baseline="0" dirty="0" smtClean="0"/>
              <a:t>이 필요한 경우</a:t>
            </a:r>
            <a:endParaRPr lang="en-US" altLang="ko-KR" baseline="0" dirty="0" smtClean="0"/>
          </a:p>
          <a:p>
            <a:r>
              <a:rPr lang="en-US" altLang="ko-KR" baseline="0" dirty="0" smtClean="0"/>
              <a:t>CRT </a:t>
            </a:r>
            <a:r>
              <a:rPr lang="ko-KR" altLang="en-US" baseline="0" dirty="0" smtClean="0"/>
              <a:t>등이 필요한 경우 등이 되겠습니다</a:t>
            </a:r>
            <a:r>
              <a:rPr lang="en-US" altLang="ko-KR" baseline="0" dirty="0" smtClean="0"/>
              <a:t>. </a:t>
            </a:r>
          </a:p>
          <a:p>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17</a:t>
            </a:fld>
            <a:endParaRPr lang="ko-KR" altLang="en-US"/>
          </a:p>
        </p:txBody>
      </p:sp>
    </p:spTree>
    <p:extLst>
      <p:ext uri="{BB962C8B-B14F-4D97-AF65-F5344CB8AC3E}">
        <p14:creationId xmlns:p14="http://schemas.microsoft.com/office/powerpoint/2010/main" val="186560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요약해 보겠습니다</a:t>
            </a:r>
            <a:r>
              <a:rPr lang="en-US" altLang="ko-KR" dirty="0" smtClean="0"/>
              <a:t>. </a:t>
            </a:r>
          </a:p>
          <a:p>
            <a:r>
              <a:rPr lang="en-US" altLang="ko-KR" dirty="0" smtClean="0"/>
              <a:t>ICD</a:t>
            </a:r>
            <a:r>
              <a:rPr lang="en-US" altLang="ko-KR" baseline="0" dirty="0" smtClean="0"/>
              <a:t> </a:t>
            </a:r>
            <a:r>
              <a:rPr lang="ko-KR" altLang="en-US" baseline="0" dirty="0" smtClean="0"/>
              <a:t>삽입은 가급적 </a:t>
            </a:r>
            <a:r>
              <a:rPr lang="en-US" altLang="ko-KR" baseline="0" dirty="0" smtClean="0"/>
              <a:t>left side implantation </a:t>
            </a:r>
            <a:r>
              <a:rPr lang="ko-KR" altLang="en-US" baseline="0" dirty="0" smtClean="0"/>
              <a:t>을 권고하며 </a:t>
            </a:r>
            <a:r>
              <a:rPr lang="en-US" altLang="ko-KR" baseline="0" dirty="0" smtClean="0"/>
              <a:t>right side</a:t>
            </a:r>
            <a:r>
              <a:rPr lang="ko-KR" altLang="en-US" baseline="0" dirty="0" smtClean="0"/>
              <a:t>에 비해 </a:t>
            </a:r>
            <a:r>
              <a:rPr lang="en-US" altLang="ko-KR" baseline="0" dirty="0" smtClean="0"/>
              <a:t>defibrillation threshold</a:t>
            </a:r>
            <a:r>
              <a:rPr lang="ko-KR" altLang="en-US" baseline="0" dirty="0" smtClean="0"/>
              <a:t>가 낮기 때문입니다</a:t>
            </a:r>
            <a:r>
              <a:rPr lang="en-US" altLang="ko-KR" baseline="0" dirty="0" smtClean="0"/>
              <a:t>.</a:t>
            </a:r>
          </a:p>
          <a:p>
            <a:r>
              <a:rPr lang="ko-KR" altLang="en-US" baseline="0" dirty="0" smtClean="0"/>
              <a:t>현재 특별한 경우</a:t>
            </a:r>
            <a:r>
              <a:rPr lang="en-US" altLang="ko-KR" baseline="0" dirty="0" smtClean="0"/>
              <a:t>, subcutaneous ICD implant, right side implant</a:t>
            </a:r>
            <a:r>
              <a:rPr lang="ko-KR" altLang="en-US" baseline="0" dirty="0" smtClean="0"/>
              <a:t>의 </a:t>
            </a:r>
            <a:r>
              <a:rPr lang="ko-KR" altLang="en-US" baseline="0" dirty="0" err="1" smtClean="0"/>
              <a:t>경우등을</a:t>
            </a:r>
            <a:r>
              <a:rPr lang="ko-KR" altLang="en-US" baseline="0" dirty="0" smtClean="0"/>
              <a:t> 제외면 일반적으로 </a:t>
            </a:r>
            <a:r>
              <a:rPr lang="en-US" altLang="ko-KR" baseline="0" dirty="0" smtClean="0"/>
              <a:t>DFT testing</a:t>
            </a:r>
            <a:r>
              <a:rPr lang="ko-KR" altLang="en-US" baseline="0" dirty="0" smtClean="0"/>
              <a:t>은 시술자에 선택에 따르며</a:t>
            </a:r>
            <a:r>
              <a:rPr lang="en-US" altLang="ko-KR" baseline="0" dirty="0" smtClean="0"/>
              <a:t>, </a:t>
            </a:r>
            <a:r>
              <a:rPr lang="ko-KR" altLang="en-US" baseline="0" dirty="0" smtClean="0"/>
              <a:t>권고사항은 아닙니다</a:t>
            </a:r>
            <a:r>
              <a:rPr lang="en-US" altLang="ko-KR" baseline="0" dirty="0" smtClean="0"/>
              <a:t>. </a:t>
            </a:r>
          </a:p>
          <a:p>
            <a:r>
              <a:rPr lang="en-US" altLang="ko-KR" baseline="0" dirty="0" smtClean="0"/>
              <a:t>ICD</a:t>
            </a:r>
            <a:r>
              <a:rPr lang="ko-KR" altLang="en-US" baseline="0" dirty="0" smtClean="0"/>
              <a:t>를 포함한 </a:t>
            </a:r>
            <a:r>
              <a:rPr lang="en-US" altLang="ko-KR" baseline="0" dirty="0" smtClean="0"/>
              <a:t>device </a:t>
            </a:r>
            <a:r>
              <a:rPr lang="ko-KR" altLang="en-US" baseline="0" dirty="0" smtClean="0"/>
              <a:t>삽입 환자가 증가하고 평균수명 연장 등으로 </a:t>
            </a:r>
            <a:r>
              <a:rPr lang="en-US" altLang="ko-KR" baseline="0" dirty="0" smtClean="0"/>
              <a:t>implant lead</a:t>
            </a:r>
            <a:r>
              <a:rPr lang="ko-KR" altLang="en-US" baseline="0" dirty="0" smtClean="0"/>
              <a:t>가 증가하는 만큼 </a:t>
            </a:r>
            <a:r>
              <a:rPr lang="en-US" altLang="ko-KR" baseline="0" dirty="0" smtClean="0"/>
              <a:t>extraction case</a:t>
            </a:r>
            <a:r>
              <a:rPr lang="ko-KR" altLang="en-US" baseline="0" dirty="0" smtClean="0"/>
              <a:t>도 증가하고 있습니다</a:t>
            </a:r>
            <a:r>
              <a:rPr lang="en-US" altLang="ko-KR" baseline="0" dirty="0" smtClean="0"/>
              <a:t>. Dual coil lead</a:t>
            </a:r>
            <a:r>
              <a:rPr lang="ko-KR" altLang="en-US" baseline="0" dirty="0" smtClean="0"/>
              <a:t>는 일부 즉</a:t>
            </a:r>
            <a:r>
              <a:rPr lang="en-US" altLang="ko-KR" baseline="0" dirty="0" smtClean="0"/>
              <a:t>, DFT</a:t>
            </a:r>
            <a:r>
              <a:rPr lang="ko-KR" altLang="en-US" baseline="0" dirty="0" smtClean="0"/>
              <a:t>가 높거나</a:t>
            </a:r>
            <a:r>
              <a:rPr lang="en-US" altLang="ko-KR" baseline="0" dirty="0" smtClean="0"/>
              <a:t>, right side implant, morphology templet</a:t>
            </a:r>
            <a:r>
              <a:rPr lang="ko-KR" altLang="en-US" baseline="0" dirty="0" smtClean="0"/>
              <a:t>이 더 많이 필요한 경우 등을 제외하면 거의 필요한 경우가 드물고</a:t>
            </a:r>
            <a:r>
              <a:rPr lang="en-US" altLang="ko-KR" baseline="0" dirty="0" smtClean="0"/>
              <a:t>, extraction </a:t>
            </a:r>
            <a:r>
              <a:rPr lang="ko-KR" altLang="en-US" baseline="0" dirty="0" smtClean="0"/>
              <a:t>어려움이 크기 때문에 </a:t>
            </a:r>
            <a:r>
              <a:rPr lang="en-US" altLang="ko-KR" baseline="0" dirty="0" smtClean="0"/>
              <a:t>dual coil </a:t>
            </a:r>
            <a:r>
              <a:rPr lang="ko-KR" altLang="en-US" baseline="0" dirty="0" smtClean="0"/>
              <a:t>보다는 </a:t>
            </a:r>
            <a:r>
              <a:rPr lang="en-US" altLang="ko-KR" baseline="0" dirty="0" smtClean="0"/>
              <a:t>single coil</a:t>
            </a:r>
            <a:r>
              <a:rPr lang="ko-KR" altLang="en-US" baseline="0" dirty="0" smtClean="0"/>
              <a:t>을 권장합니다</a:t>
            </a:r>
            <a:r>
              <a:rPr lang="en-US" altLang="ko-KR" baseline="0" dirty="0" smtClean="0"/>
              <a:t>. </a:t>
            </a:r>
            <a:r>
              <a:rPr lang="en-US" altLang="ko-KR" baseline="0" dirty="0" err="1" smtClean="0"/>
              <a:t>Sucutaneous</a:t>
            </a:r>
            <a:r>
              <a:rPr lang="en-US" altLang="ko-KR" baseline="0" dirty="0" smtClean="0"/>
              <a:t> ICD</a:t>
            </a:r>
            <a:r>
              <a:rPr lang="ko-KR" altLang="en-US" baseline="0" dirty="0" smtClean="0"/>
              <a:t>는 </a:t>
            </a:r>
            <a:r>
              <a:rPr lang="en-US" altLang="ko-KR" baseline="0" dirty="0" err="1" smtClean="0"/>
              <a:t>transvenous</a:t>
            </a:r>
            <a:r>
              <a:rPr lang="en-US" altLang="ko-KR" baseline="0" dirty="0" smtClean="0"/>
              <a:t> ICD</a:t>
            </a:r>
            <a:r>
              <a:rPr lang="ko-KR" altLang="en-US" baseline="0" dirty="0" smtClean="0"/>
              <a:t>에 비해 갖는 장점들이 있어 일부 환자에서는 </a:t>
            </a:r>
            <a:r>
              <a:rPr lang="en-US" altLang="ko-KR" baseline="0" dirty="0" smtClean="0"/>
              <a:t>first choice</a:t>
            </a:r>
            <a:r>
              <a:rPr lang="ko-KR" altLang="en-US" baseline="0" dirty="0" smtClean="0"/>
              <a:t>로 선택할 수 있겠습니다</a:t>
            </a:r>
            <a:r>
              <a:rPr lang="en-US" altLang="ko-KR" baseline="0" dirty="0" smtClean="0"/>
              <a:t>. </a:t>
            </a:r>
          </a:p>
          <a:p>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18</a:t>
            </a:fld>
            <a:endParaRPr lang="ko-KR" altLang="en-US"/>
          </a:p>
        </p:txBody>
      </p:sp>
    </p:spTree>
    <p:extLst>
      <p:ext uri="{BB962C8B-B14F-4D97-AF65-F5344CB8AC3E}">
        <p14:creationId xmlns:p14="http://schemas.microsoft.com/office/powerpoint/2010/main" val="215592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경청해 주셔서 감사합니다</a:t>
            </a: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19</a:t>
            </a:fld>
            <a:endParaRPr lang="ko-KR" altLang="en-US"/>
          </a:p>
        </p:txBody>
      </p:sp>
    </p:spTree>
    <p:extLst>
      <p:ext uri="{BB962C8B-B14F-4D97-AF65-F5344CB8AC3E}">
        <p14:creationId xmlns:p14="http://schemas.microsoft.com/office/powerpoint/2010/main" val="143969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오늘 말씀 드릴 내용은 다음과 같습니다</a:t>
            </a:r>
            <a:r>
              <a:rPr lang="en-US" altLang="ko-KR" dirty="0" smtClean="0"/>
              <a:t>. </a:t>
            </a:r>
          </a:p>
          <a:p>
            <a:r>
              <a:rPr lang="en-US" altLang="ko-KR" dirty="0" smtClean="0"/>
              <a:t>Device implantation</a:t>
            </a:r>
            <a:r>
              <a:rPr lang="en-US" altLang="ko-KR" baseline="0" dirty="0" smtClean="0"/>
              <a:t> </a:t>
            </a:r>
            <a:r>
              <a:rPr lang="ko-KR" altLang="en-US" baseline="0" dirty="0" smtClean="0"/>
              <a:t>때 환자의 오른쪽 또는 왼쪽으로 접근할 것인지</a:t>
            </a:r>
            <a:endParaRPr lang="en-US" altLang="ko-KR" baseline="0" dirty="0" smtClean="0"/>
          </a:p>
          <a:p>
            <a:r>
              <a:rPr lang="en-US" altLang="ko-KR" baseline="0" dirty="0" smtClean="0"/>
              <a:t>Implantation </a:t>
            </a:r>
            <a:r>
              <a:rPr lang="ko-KR" altLang="en-US" baseline="0" dirty="0" smtClean="0"/>
              <a:t>때 </a:t>
            </a:r>
            <a:r>
              <a:rPr lang="en-US" altLang="ko-KR" baseline="0" dirty="0" smtClean="0"/>
              <a:t>DFT testing </a:t>
            </a:r>
            <a:r>
              <a:rPr lang="ko-KR" altLang="en-US" baseline="0" dirty="0" smtClean="0"/>
              <a:t>의 필요성</a:t>
            </a:r>
            <a:r>
              <a:rPr lang="en-US" altLang="ko-KR" baseline="0" dirty="0" smtClean="0"/>
              <a:t>, </a:t>
            </a:r>
          </a:p>
          <a:p>
            <a:r>
              <a:rPr lang="ko-KR" altLang="en-US" baseline="0" dirty="0" smtClean="0"/>
              <a:t>좋은 </a:t>
            </a:r>
            <a:r>
              <a:rPr lang="en-US" altLang="ko-KR" baseline="0" dirty="0" smtClean="0"/>
              <a:t>signal quality</a:t>
            </a:r>
            <a:r>
              <a:rPr lang="ko-KR" altLang="en-US" baseline="0" dirty="0" smtClean="0"/>
              <a:t>를 얻기 위한 그리고 점검해야 할 사항들 </a:t>
            </a:r>
            <a:endParaRPr lang="en-US" altLang="ko-KR" baseline="0" dirty="0" smtClean="0"/>
          </a:p>
          <a:p>
            <a:r>
              <a:rPr lang="en-US" altLang="ko-KR" baseline="0" dirty="0" smtClean="0"/>
              <a:t>RV lead position</a:t>
            </a:r>
          </a:p>
          <a:p>
            <a:r>
              <a:rPr lang="en-US" altLang="ko-KR" baseline="0" dirty="0" smtClean="0"/>
              <a:t>Single </a:t>
            </a:r>
            <a:r>
              <a:rPr lang="ko-KR" altLang="en-US" baseline="0" dirty="0" smtClean="0"/>
              <a:t>또는 </a:t>
            </a:r>
            <a:r>
              <a:rPr lang="en-US" altLang="ko-KR" baseline="0" dirty="0" smtClean="0"/>
              <a:t>dual </a:t>
            </a:r>
            <a:r>
              <a:rPr lang="en-US" altLang="ko-KR" baseline="0" dirty="0" err="1" smtClean="0"/>
              <a:t>coill</a:t>
            </a:r>
            <a:endParaRPr lang="en-US" altLang="ko-KR" baseline="0" dirty="0" smtClean="0"/>
          </a:p>
          <a:p>
            <a:r>
              <a:rPr lang="ko-KR" altLang="en-US" baseline="0" dirty="0" smtClean="0"/>
              <a:t>그리고</a:t>
            </a:r>
            <a:r>
              <a:rPr lang="en-US" altLang="ko-KR" baseline="0" dirty="0" smtClean="0"/>
              <a:t> </a:t>
            </a:r>
            <a:r>
              <a:rPr lang="ko-KR" altLang="en-US" baseline="0" dirty="0" smtClean="0"/>
              <a:t>마지막으로 </a:t>
            </a:r>
            <a:r>
              <a:rPr lang="en-US" altLang="ko-KR" baseline="0" dirty="0" err="1" smtClean="0"/>
              <a:t>transvenous</a:t>
            </a:r>
            <a:r>
              <a:rPr lang="en-US" altLang="ko-KR" baseline="0" dirty="0" smtClean="0"/>
              <a:t> </a:t>
            </a:r>
            <a:r>
              <a:rPr lang="ko-KR" altLang="en-US" baseline="0" dirty="0" smtClean="0"/>
              <a:t>또는 </a:t>
            </a:r>
            <a:r>
              <a:rPr lang="en-US" altLang="ko-KR" baseline="0" dirty="0" smtClean="0"/>
              <a:t>subcutaneous approach </a:t>
            </a:r>
            <a:r>
              <a:rPr lang="ko-KR" altLang="en-US" baseline="0" dirty="0" smtClean="0"/>
              <a:t>등이 되겠습니다</a:t>
            </a:r>
            <a:r>
              <a:rPr lang="en-US" altLang="ko-KR" baseline="0" dirty="0" smtClean="0"/>
              <a:t>. </a:t>
            </a:r>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2</a:t>
            </a:fld>
            <a:endParaRPr lang="ko-KR" altLang="en-US"/>
          </a:p>
        </p:txBody>
      </p:sp>
    </p:spTree>
    <p:extLst>
      <p:ext uri="{BB962C8B-B14F-4D97-AF65-F5344CB8AC3E}">
        <p14:creationId xmlns:p14="http://schemas.microsoft.com/office/powerpoint/2010/main" val="82309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아마도 대부분의 시술자 분들이 동의하시는 부분은 오른손 잡이 환자분은 왼쪽으로</a:t>
            </a:r>
            <a:r>
              <a:rPr lang="en-US" altLang="ko-KR" dirty="0" smtClean="0"/>
              <a:t>,</a:t>
            </a:r>
            <a:r>
              <a:rPr lang="en-US" altLang="ko-KR" baseline="0" dirty="0" smtClean="0"/>
              <a:t> </a:t>
            </a:r>
            <a:r>
              <a:rPr lang="ko-KR" altLang="en-US" baseline="0" dirty="0" smtClean="0"/>
              <a:t>왼손잡이 환자에게는 오른쪽으로 삽입하는 것이리라 생각합니다</a:t>
            </a:r>
            <a:r>
              <a:rPr lang="en-US" altLang="ko-KR" baseline="0" dirty="0" smtClean="0"/>
              <a:t>.</a:t>
            </a:r>
          </a:p>
          <a:p>
            <a:r>
              <a:rPr lang="ko-KR" altLang="en-US" baseline="0" dirty="0" smtClean="0"/>
              <a:t>오른쪽 사진에서처럼 오른손 잡이라 하더라도 </a:t>
            </a:r>
            <a:r>
              <a:rPr lang="en-US" altLang="ko-KR" baseline="0" dirty="0" smtClean="0"/>
              <a:t>subclavian stenosis</a:t>
            </a:r>
            <a:r>
              <a:rPr lang="ko-KR" altLang="en-US" baseline="0" dirty="0" smtClean="0"/>
              <a:t>가 있고 </a:t>
            </a:r>
            <a:r>
              <a:rPr lang="en-US" altLang="ko-KR" baseline="0" dirty="0" smtClean="0"/>
              <a:t>intervention</a:t>
            </a:r>
            <a:r>
              <a:rPr lang="ko-KR" altLang="en-US" baseline="0" dirty="0" smtClean="0"/>
              <a:t>이</a:t>
            </a:r>
            <a:r>
              <a:rPr lang="en-US" altLang="ko-KR" baseline="0" dirty="0" smtClean="0"/>
              <a:t> </a:t>
            </a:r>
            <a:r>
              <a:rPr lang="ko-KR" altLang="en-US" baseline="0" dirty="0" smtClean="0"/>
              <a:t>용이하지 않다면 오른쪽으로 삽입하게 되기도 합니다</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3</a:t>
            </a:fld>
            <a:endParaRPr lang="ko-KR" altLang="en-US"/>
          </a:p>
        </p:txBody>
      </p:sp>
    </p:spTree>
    <p:extLst>
      <p:ext uri="{BB962C8B-B14F-4D97-AF65-F5344CB8AC3E}">
        <p14:creationId xmlns:p14="http://schemas.microsoft.com/office/powerpoint/2010/main" val="123851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일반적인 경우를 제외하고 양측을 </a:t>
            </a:r>
            <a:r>
              <a:rPr lang="en-US" altLang="ko-KR" dirty="0" smtClean="0"/>
              <a:t>random</a:t>
            </a:r>
            <a:r>
              <a:rPr lang="en-US" altLang="ko-KR" baseline="0" dirty="0" smtClean="0"/>
              <a:t> </a:t>
            </a:r>
            <a:r>
              <a:rPr lang="ko-KR" altLang="en-US" baseline="0" dirty="0" smtClean="0"/>
              <a:t>하게 비교해 본 연구에서 </a:t>
            </a:r>
            <a:r>
              <a:rPr lang="en-US" altLang="ko-KR" baseline="0" dirty="0" smtClean="0"/>
              <a:t>left side implantation </a:t>
            </a:r>
            <a:r>
              <a:rPr lang="ko-KR" altLang="en-US" baseline="0" dirty="0" smtClean="0"/>
              <a:t>이 </a:t>
            </a:r>
            <a:r>
              <a:rPr lang="en-US" altLang="ko-KR" baseline="0" dirty="0" smtClean="0"/>
              <a:t>right side </a:t>
            </a:r>
            <a:r>
              <a:rPr lang="ko-KR" altLang="en-US" baseline="0" dirty="0" smtClean="0"/>
              <a:t>에 비해 </a:t>
            </a:r>
            <a:r>
              <a:rPr lang="en-US" altLang="ko-KR" baseline="0" dirty="0" smtClean="0"/>
              <a:t>DFT</a:t>
            </a:r>
            <a:r>
              <a:rPr lang="ko-KR" altLang="en-US" baseline="0" dirty="0" smtClean="0"/>
              <a:t>가 더 낮고 </a:t>
            </a:r>
            <a:r>
              <a:rPr lang="en-US" altLang="ko-KR" baseline="0" dirty="0" smtClean="0"/>
              <a:t>event rate</a:t>
            </a:r>
            <a:r>
              <a:rPr lang="ko-KR" altLang="en-US" baseline="0" dirty="0" smtClean="0"/>
              <a:t>도 더 나은 결과를 보이기 때문에 </a:t>
            </a:r>
            <a:r>
              <a:rPr lang="en-US" altLang="ko-KR" baseline="0" dirty="0" smtClean="0"/>
              <a:t>device </a:t>
            </a:r>
            <a:r>
              <a:rPr lang="ko-KR" altLang="en-US" baseline="0" dirty="0" smtClean="0"/>
              <a:t>삽입은 가급적 왼편으로 하기를 권고하고 있습니다</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4</a:t>
            </a:fld>
            <a:endParaRPr lang="ko-KR" altLang="en-US"/>
          </a:p>
        </p:txBody>
      </p:sp>
    </p:spTree>
    <p:extLst>
      <p:ext uri="{BB962C8B-B14F-4D97-AF65-F5344CB8AC3E}">
        <p14:creationId xmlns:p14="http://schemas.microsoft.com/office/powerpoint/2010/main" val="350515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DFT</a:t>
            </a:r>
            <a:r>
              <a:rPr lang="ko-KR" altLang="en-US" dirty="0" smtClean="0"/>
              <a:t>는 일반적으로 권장하지는 않지만 </a:t>
            </a:r>
            <a:r>
              <a:rPr lang="en-US" altLang="ko-KR" dirty="0" err="1" smtClean="0"/>
              <a:t>subcutanoues</a:t>
            </a:r>
            <a:r>
              <a:rPr lang="en-US" altLang="ko-KR" dirty="0" smtClean="0"/>
              <a:t> ICD, right side</a:t>
            </a:r>
            <a:r>
              <a:rPr lang="en-US" altLang="ko-KR" baseline="0" dirty="0" smtClean="0"/>
              <a:t> </a:t>
            </a:r>
            <a:r>
              <a:rPr lang="en-US" altLang="ko-KR" baseline="0" dirty="0" err="1" smtClean="0"/>
              <a:t>implalntation</a:t>
            </a:r>
            <a:r>
              <a:rPr lang="ko-KR" altLang="en-US" baseline="0" dirty="0" smtClean="0"/>
              <a:t>때는 권고 하고 있습니다</a:t>
            </a:r>
            <a:r>
              <a:rPr lang="en-US" altLang="ko-KR" baseline="0" dirty="0" smtClean="0"/>
              <a:t>. Cardiac thrombus</a:t>
            </a:r>
            <a:r>
              <a:rPr lang="ko-KR" altLang="en-US" baseline="0" dirty="0" smtClean="0"/>
              <a:t>가 발견되거나 충분히 </a:t>
            </a:r>
            <a:r>
              <a:rPr lang="ko-KR" altLang="en-US" baseline="0" dirty="0" err="1" smtClean="0"/>
              <a:t>항혈전치료가</a:t>
            </a:r>
            <a:r>
              <a:rPr lang="ko-KR" altLang="en-US" baseline="0" dirty="0" smtClean="0"/>
              <a:t> 되지 않은 </a:t>
            </a:r>
            <a:r>
              <a:rPr lang="en-US" altLang="ko-KR" baseline="0" dirty="0" smtClean="0"/>
              <a:t>AF </a:t>
            </a:r>
            <a:r>
              <a:rPr lang="ko-KR" altLang="en-US" baseline="0" dirty="0" smtClean="0"/>
              <a:t>나 </a:t>
            </a:r>
            <a:r>
              <a:rPr lang="en-US" altLang="ko-KR" baseline="0" dirty="0" smtClean="0"/>
              <a:t>AFL, aortic stenosis</a:t>
            </a:r>
            <a:r>
              <a:rPr lang="ko-KR" altLang="en-US" baseline="0" dirty="0" smtClean="0"/>
              <a:t>가 </a:t>
            </a:r>
            <a:r>
              <a:rPr lang="ko-KR" altLang="en-US" baseline="0" dirty="0" err="1" smtClean="0"/>
              <a:t>심할때</a:t>
            </a:r>
            <a:r>
              <a:rPr lang="en-US" altLang="ko-KR" baseline="0" dirty="0" smtClean="0"/>
              <a:t>, unstable CAD </a:t>
            </a:r>
            <a:r>
              <a:rPr lang="ko-KR" altLang="en-US" baseline="0" dirty="0" smtClean="0"/>
              <a:t>등이 </a:t>
            </a:r>
            <a:r>
              <a:rPr lang="ko-KR" altLang="en-US" baseline="0" dirty="0" err="1" smtClean="0"/>
              <a:t>있을때는</a:t>
            </a:r>
            <a:r>
              <a:rPr lang="ko-KR" altLang="en-US" baseline="0" dirty="0" smtClean="0"/>
              <a:t> 금기 입니다</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5</a:t>
            </a:fld>
            <a:endParaRPr lang="ko-KR" altLang="en-US"/>
          </a:p>
        </p:txBody>
      </p:sp>
    </p:spTree>
    <p:extLst>
      <p:ext uri="{BB962C8B-B14F-4D97-AF65-F5344CB8AC3E}">
        <p14:creationId xmlns:p14="http://schemas.microsoft.com/office/powerpoint/2010/main" val="285100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latin typeface="Rockwell" panose="02060603020205020403" pitchFamily="18" charset="0"/>
              </a:rPr>
              <a:t>Programmer</a:t>
            </a:r>
            <a:r>
              <a:rPr lang="ko-KR" altLang="en-US" dirty="0" smtClean="0">
                <a:latin typeface="Rockwell" panose="02060603020205020403" pitchFamily="18" charset="0"/>
              </a:rPr>
              <a:t>에서 측정되는 </a:t>
            </a:r>
            <a:r>
              <a:rPr lang="en-US" altLang="ko-KR" dirty="0" smtClean="0">
                <a:latin typeface="Rockwell" panose="02060603020205020403" pitchFamily="18" charset="0"/>
              </a:rPr>
              <a:t>R wave </a:t>
            </a:r>
            <a:r>
              <a:rPr lang="ko-KR" altLang="en-US" dirty="0" smtClean="0">
                <a:latin typeface="Rockwell" panose="02060603020205020403" pitchFamily="18" charset="0"/>
              </a:rPr>
              <a:t>의 </a:t>
            </a:r>
            <a:r>
              <a:rPr lang="en-US" altLang="ko-KR" dirty="0" smtClean="0">
                <a:latin typeface="Rockwell" panose="02060603020205020403" pitchFamily="18" charset="0"/>
              </a:rPr>
              <a:t>amplitude</a:t>
            </a:r>
            <a:r>
              <a:rPr lang="ko-KR" altLang="en-US" dirty="0" smtClean="0">
                <a:latin typeface="Rockwell" panose="02060603020205020403" pitchFamily="18" charset="0"/>
              </a:rPr>
              <a:t>는 실제 </a:t>
            </a:r>
            <a:r>
              <a:rPr lang="en-US" altLang="ko-KR" dirty="0" smtClean="0">
                <a:latin typeface="Rockwell" panose="02060603020205020403" pitchFamily="18" charset="0"/>
              </a:rPr>
              <a:t>ICD generator</a:t>
            </a:r>
            <a:r>
              <a:rPr lang="ko-KR" altLang="en-US" dirty="0" smtClean="0">
                <a:latin typeface="Rockwell" panose="02060603020205020403" pitchFamily="18" charset="0"/>
              </a:rPr>
              <a:t>에서 측정되는 값과 차이가 날 수 있습니다</a:t>
            </a:r>
            <a:r>
              <a:rPr lang="en-US" altLang="ko-KR" dirty="0" smtClean="0">
                <a:latin typeface="Rockwell" panose="02060603020205020403" pitchFamily="18" charset="0"/>
              </a:rPr>
              <a:t>. </a:t>
            </a:r>
            <a:r>
              <a:rPr lang="ko-KR" altLang="en-US" dirty="0" smtClean="0">
                <a:latin typeface="Rockwell" panose="02060603020205020403" pitchFamily="18" charset="0"/>
              </a:rPr>
              <a:t>따라서 가능하다면 또는 </a:t>
            </a:r>
            <a:r>
              <a:rPr lang="en-US" altLang="ko-KR" dirty="0" smtClean="0">
                <a:latin typeface="Rockwell" panose="02060603020205020403" pitchFamily="18" charset="0"/>
              </a:rPr>
              <a:t>programmer</a:t>
            </a:r>
            <a:r>
              <a:rPr lang="ko-KR" altLang="en-US" dirty="0" smtClean="0">
                <a:latin typeface="Rockwell" panose="02060603020205020403" pitchFamily="18" charset="0"/>
              </a:rPr>
              <a:t>에서 측정된 값</a:t>
            </a:r>
            <a:r>
              <a:rPr lang="ko-KR" altLang="en-US" baseline="0" dirty="0" smtClean="0">
                <a:latin typeface="Rockwell" panose="02060603020205020403" pitchFamily="18" charset="0"/>
              </a:rPr>
              <a:t> </a:t>
            </a:r>
            <a:r>
              <a:rPr lang="en-US" altLang="ko-KR" baseline="0" dirty="0" smtClean="0">
                <a:latin typeface="Rockwell" panose="02060603020205020403" pitchFamily="18" charset="0"/>
              </a:rPr>
              <a:t>R wave</a:t>
            </a:r>
            <a:r>
              <a:rPr lang="ko-KR" altLang="en-US" baseline="0" dirty="0" smtClean="0">
                <a:latin typeface="Rockwell" panose="02060603020205020403" pitchFamily="18" charset="0"/>
              </a:rPr>
              <a:t>값이 비정상적이라고 판단될 때는 </a:t>
            </a:r>
            <a:r>
              <a:rPr lang="en-US" altLang="ko-KR" baseline="0" dirty="0" smtClean="0">
                <a:latin typeface="Rockwell" panose="02060603020205020403" pitchFamily="18" charset="0"/>
              </a:rPr>
              <a:t>generator </a:t>
            </a:r>
            <a:r>
              <a:rPr lang="ko-KR" altLang="en-US" baseline="0" dirty="0" err="1" smtClean="0">
                <a:latin typeface="Rockwell" panose="02060603020205020403" pitchFamily="18" charset="0"/>
              </a:rPr>
              <a:t>연결후에</a:t>
            </a:r>
            <a:r>
              <a:rPr lang="ko-KR" altLang="en-US" baseline="0" dirty="0" smtClean="0">
                <a:latin typeface="Rockwell" panose="02060603020205020403" pitchFamily="18" charset="0"/>
              </a:rPr>
              <a:t> 확인해 </a:t>
            </a:r>
            <a:r>
              <a:rPr lang="ko-KR" altLang="en-US" baseline="0" dirty="0" err="1" smtClean="0">
                <a:latin typeface="Rockwell" panose="02060603020205020403" pitchFamily="18" charset="0"/>
              </a:rPr>
              <a:t>보는것이</a:t>
            </a:r>
            <a:r>
              <a:rPr lang="ko-KR" altLang="en-US" baseline="0" dirty="0" smtClean="0">
                <a:latin typeface="Rockwell" panose="02060603020205020403" pitchFamily="18" charset="0"/>
              </a:rPr>
              <a:t> 좋습니다</a:t>
            </a:r>
            <a:r>
              <a:rPr lang="en-US" altLang="ko-KR" baseline="0" dirty="0" smtClean="0">
                <a:latin typeface="Rockwell" panose="02060603020205020403" pitchFamily="18" charset="0"/>
              </a:rPr>
              <a:t>. </a:t>
            </a:r>
          </a:p>
          <a:p>
            <a:endParaRPr lang="en-US" altLang="ko-KR" baseline="0" dirty="0" smtClean="0">
              <a:latin typeface="Rockwell" panose="02060603020205020403" pitchFamily="18" charset="0"/>
            </a:endParaRPr>
          </a:p>
          <a:p>
            <a:r>
              <a:rPr lang="en-US" altLang="ko-KR" baseline="0" dirty="0" smtClean="0">
                <a:latin typeface="Rockwell" panose="02060603020205020403" pitchFamily="18" charset="0"/>
              </a:rPr>
              <a:t>Bipolar lead</a:t>
            </a:r>
            <a:r>
              <a:rPr lang="ko-KR" altLang="en-US" baseline="0" dirty="0" smtClean="0">
                <a:latin typeface="Rockwell" panose="02060603020205020403" pitchFamily="18" charset="0"/>
              </a:rPr>
              <a:t>의 </a:t>
            </a:r>
            <a:r>
              <a:rPr lang="en-US" altLang="ko-KR" baseline="0" dirty="0" smtClean="0">
                <a:latin typeface="Rockwell" panose="02060603020205020403" pitchFamily="18" charset="0"/>
              </a:rPr>
              <a:t>coil</a:t>
            </a:r>
            <a:r>
              <a:rPr lang="ko-KR" altLang="en-US" baseline="0" dirty="0" smtClean="0">
                <a:latin typeface="Rockwell" panose="02060603020205020403" pitchFamily="18" charset="0"/>
              </a:rPr>
              <a:t>은 </a:t>
            </a:r>
            <a:r>
              <a:rPr lang="en-US" altLang="ko-KR" baseline="0" dirty="0" smtClean="0">
                <a:latin typeface="Rockwell" panose="02060603020205020403" pitchFamily="18" charset="0"/>
              </a:rPr>
              <a:t>sensing circuit</a:t>
            </a:r>
            <a:r>
              <a:rPr lang="ko-KR" altLang="en-US" baseline="0" dirty="0" smtClean="0">
                <a:latin typeface="Rockwell" panose="02060603020205020403" pitchFamily="18" charset="0"/>
              </a:rPr>
              <a:t>의 일부이기 때문에 </a:t>
            </a:r>
            <a:r>
              <a:rPr lang="en-US" altLang="ko-KR" baseline="0" dirty="0" smtClean="0">
                <a:latin typeface="Rockwell" panose="02060603020205020403" pitchFamily="18" charset="0"/>
              </a:rPr>
              <a:t>coil</a:t>
            </a:r>
            <a:r>
              <a:rPr lang="ko-KR" altLang="en-US" baseline="0" dirty="0" smtClean="0">
                <a:latin typeface="Rockwell" panose="02060603020205020403" pitchFamily="18" charset="0"/>
              </a:rPr>
              <a:t>이 </a:t>
            </a:r>
            <a:r>
              <a:rPr lang="en-US" altLang="ko-KR" baseline="0" dirty="0" err="1" smtClean="0">
                <a:latin typeface="Rockwell" panose="02060603020205020403" pitchFamily="18" charset="0"/>
              </a:rPr>
              <a:t>trkicuspid</a:t>
            </a:r>
            <a:r>
              <a:rPr lang="en-US" altLang="ko-KR" baseline="0" dirty="0" smtClean="0">
                <a:latin typeface="Rockwell" panose="02060603020205020403" pitchFamily="18" charset="0"/>
              </a:rPr>
              <a:t> annulus</a:t>
            </a:r>
            <a:r>
              <a:rPr lang="ko-KR" altLang="en-US" baseline="0" dirty="0" smtClean="0">
                <a:latin typeface="Rockwell" panose="02060603020205020403" pitchFamily="18" charset="0"/>
              </a:rPr>
              <a:t>에 걸쳐 </a:t>
            </a:r>
            <a:r>
              <a:rPr lang="ko-KR" altLang="en-US" baseline="0" dirty="0" err="1" smtClean="0">
                <a:latin typeface="Rockwell" panose="02060603020205020403" pitchFamily="18" charset="0"/>
              </a:rPr>
              <a:t>있게되면</a:t>
            </a:r>
            <a:r>
              <a:rPr lang="ko-KR" altLang="en-US" baseline="0" dirty="0" smtClean="0">
                <a:latin typeface="Rockwell" panose="02060603020205020403" pitchFamily="18" charset="0"/>
              </a:rPr>
              <a:t> 약 </a:t>
            </a:r>
            <a:r>
              <a:rPr lang="en-US" altLang="ko-KR" baseline="0" dirty="0" smtClean="0">
                <a:latin typeface="Rockwell" panose="02060603020205020403" pitchFamily="18" charset="0"/>
              </a:rPr>
              <a:t>10% </a:t>
            </a:r>
            <a:r>
              <a:rPr lang="ko-KR" altLang="en-US" baseline="0" dirty="0" smtClean="0">
                <a:latin typeface="Rockwell" panose="02060603020205020403" pitchFamily="18" charset="0"/>
              </a:rPr>
              <a:t>정도에서 </a:t>
            </a:r>
            <a:r>
              <a:rPr lang="en-US" altLang="ko-KR" baseline="0" dirty="0" smtClean="0">
                <a:latin typeface="Rockwell" panose="02060603020205020403" pitchFamily="18" charset="0"/>
              </a:rPr>
              <a:t>atrial signal </a:t>
            </a:r>
            <a:r>
              <a:rPr lang="ko-KR" altLang="en-US" baseline="0" dirty="0" smtClean="0">
                <a:latin typeface="Rockwell" panose="02060603020205020403" pitchFamily="18" charset="0"/>
              </a:rPr>
              <a:t>을 </a:t>
            </a:r>
            <a:r>
              <a:rPr lang="en-US" altLang="ko-KR" baseline="0" dirty="0" smtClean="0">
                <a:latin typeface="Rockwell" panose="02060603020205020403" pitchFamily="18" charset="0"/>
              </a:rPr>
              <a:t>sensing</a:t>
            </a:r>
            <a:r>
              <a:rPr lang="ko-KR" altLang="en-US" baseline="0" dirty="0" smtClean="0">
                <a:latin typeface="Rockwell" panose="02060603020205020403" pitchFamily="18" charset="0"/>
              </a:rPr>
              <a:t>해서 </a:t>
            </a:r>
            <a:r>
              <a:rPr lang="en-US" altLang="ko-KR" baseline="0" dirty="0" smtClean="0">
                <a:latin typeface="Rockwell" panose="02060603020205020403" pitchFamily="18" charset="0"/>
              </a:rPr>
              <a:t>double counting</a:t>
            </a:r>
            <a:r>
              <a:rPr lang="ko-KR" altLang="en-US" baseline="0" dirty="0" smtClean="0">
                <a:latin typeface="Rockwell" panose="02060603020205020403" pitchFamily="18" charset="0"/>
              </a:rPr>
              <a:t>하게 되어 </a:t>
            </a:r>
            <a:r>
              <a:rPr lang="en-US" altLang="ko-KR" baseline="0" dirty="0" smtClean="0">
                <a:latin typeface="Rockwell" panose="02060603020205020403" pitchFamily="18" charset="0"/>
              </a:rPr>
              <a:t>inappropriate therapy</a:t>
            </a:r>
            <a:r>
              <a:rPr lang="ko-KR" altLang="en-US" baseline="0" dirty="0" smtClean="0">
                <a:latin typeface="Rockwell" panose="02060603020205020403" pitchFamily="18" charset="0"/>
              </a:rPr>
              <a:t>가 나갈 수 있습니다</a:t>
            </a:r>
            <a:r>
              <a:rPr lang="en-US" altLang="ko-KR" baseline="0" dirty="0" smtClean="0">
                <a:latin typeface="Rockwell" panose="02060603020205020403" pitchFamily="18" charset="0"/>
              </a:rPr>
              <a:t>. </a:t>
            </a:r>
            <a:r>
              <a:rPr lang="ko-KR" altLang="en-US" baseline="0" dirty="0" smtClean="0">
                <a:latin typeface="Rockwell" panose="02060603020205020403" pitchFamily="18" charset="0"/>
              </a:rPr>
              <a:t>따라서 충분히 큰</a:t>
            </a:r>
            <a:r>
              <a:rPr lang="en-US" altLang="ko-KR" baseline="0" dirty="0" smtClean="0">
                <a:latin typeface="Rockwell" panose="02060603020205020403" pitchFamily="18" charset="0"/>
              </a:rPr>
              <a:t> R wave signal</a:t>
            </a:r>
            <a:r>
              <a:rPr lang="ko-KR" altLang="en-US" baseline="0" dirty="0" smtClean="0">
                <a:latin typeface="Rockwell" panose="02060603020205020403" pitchFamily="18" charset="0"/>
              </a:rPr>
              <a:t>을 얻을 수 있게 위치를 조정하는 것이 좋습니다</a:t>
            </a:r>
            <a:r>
              <a:rPr lang="en-US" altLang="ko-KR" baseline="0" dirty="0" smtClean="0">
                <a:latin typeface="Rockwell" panose="02060603020205020403" pitchFamily="18" charset="0"/>
              </a:rPr>
              <a:t>.  </a:t>
            </a:r>
          </a:p>
          <a:p>
            <a:endParaRPr lang="en-US" altLang="ko-KR" baseline="0" dirty="0" smtClean="0">
              <a:latin typeface="Rockwell" panose="02060603020205020403" pitchFamily="18" charset="0"/>
            </a:endParaRPr>
          </a:p>
          <a:p>
            <a:r>
              <a:rPr lang="ko-KR" altLang="en-US" baseline="0" dirty="0" smtClean="0">
                <a:latin typeface="Rockwell" panose="02060603020205020403" pitchFamily="18" charset="0"/>
              </a:rPr>
              <a:t> </a:t>
            </a:r>
            <a:r>
              <a:rPr lang="en-US" altLang="ko-KR" dirty="0" smtClean="0">
                <a:latin typeface="Rockwell" panose="02060603020205020403" pitchFamily="18" charset="0"/>
              </a:rPr>
              <a:t>Sensed </a:t>
            </a:r>
            <a:r>
              <a:rPr lang="en-US" altLang="ko-KR" dirty="0" smtClean="0">
                <a:latin typeface="Rockwell" panose="02060603020205020403" pitchFamily="18" charset="0"/>
              </a:rPr>
              <a:t>R-wave amplitude measured by the PSA may not correspond to that of the generator, due to differences in filter settings and regression of COI. It is therefore useful to check signal amplitude detected via the generator before closing the pocket.</a:t>
            </a:r>
          </a:p>
          <a:p>
            <a:endParaRPr lang="en-US" altLang="ko-KR" dirty="0" smtClean="0">
              <a:latin typeface="Rockwell" panose="02060603020205020403" pitchFamily="18" charset="0"/>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latin typeface="Rockwell" panose="02060603020205020403" pitchFamily="18" charset="0"/>
              </a:rPr>
              <a:t>The coil of integrated bipolar leads are part of the sensing circuit and records atrial signals in as many as 11% of patients if it lies close to the tricuspid annulus, with a risk of double-counting and  inappropriate therapy. The ventricular </a:t>
            </a:r>
            <a:r>
              <a:rPr lang="en-US" altLang="ko-KR" dirty="0" err="1" smtClean="0">
                <a:latin typeface="Rockwell" panose="02060603020205020403" pitchFamily="18" charset="0"/>
              </a:rPr>
              <a:t>electrogram</a:t>
            </a:r>
            <a:r>
              <a:rPr lang="en-US" altLang="ko-KR" dirty="0" smtClean="0">
                <a:latin typeface="Rockwell" panose="02060603020205020403" pitchFamily="18" charset="0"/>
              </a:rPr>
              <a:t> should therefore be scrutinized for presence of low-amplitude atrial signals when implanting these leads.</a:t>
            </a:r>
            <a:endParaRPr lang="ko-KR" altLang="en-US" b="1" dirty="0" smtClean="0">
              <a:latin typeface="Rockwell" panose="02060603020205020403" pitchFamily="18" charset="0"/>
              <a:ea typeface="HY태고딕" panose="02030600000101010101" pitchFamily="18" charset="-127"/>
            </a:endParaRPr>
          </a:p>
          <a:p>
            <a:endParaRPr lang="en-US" altLang="ko-KR" dirty="0" smtClean="0">
              <a:latin typeface="Rockwell" panose="02060603020205020403" pitchFamily="18" charset="0"/>
            </a:endParaRPr>
          </a:p>
          <a:p>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6</a:t>
            </a:fld>
            <a:endParaRPr lang="ko-KR" altLang="en-US"/>
          </a:p>
        </p:txBody>
      </p:sp>
    </p:spTree>
    <p:extLst>
      <p:ext uri="{BB962C8B-B14F-4D97-AF65-F5344CB8AC3E}">
        <p14:creationId xmlns:p14="http://schemas.microsoft.com/office/powerpoint/2010/main" val="205057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latin typeface="Rockwell" panose="02060603020205020403" pitchFamily="18" charset="0"/>
              </a:rPr>
              <a:t>Lead </a:t>
            </a:r>
            <a:r>
              <a:rPr lang="ko-KR" altLang="en-US" dirty="0" smtClean="0">
                <a:latin typeface="Rockwell" panose="02060603020205020403" pitchFamily="18" charset="0"/>
              </a:rPr>
              <a:t>문제로 새로운 </a:t>
            </a:r>
            <a:r>
              <a:rPr lang="en-US" altLang="ko-KR" dirty="0" smtClean="0">
                <a:latin typeface="Rockwell" panose="02060603020205020403" pitchFamily="18" charset="0"/>
              </a:rPr>
              <a:t>lead</a:t>
            </a:r>
            <a:r>
              <a:rPr lang="ko-KR" altLang="en-US" dirty="0" smtClean="0">
                <a:latin typeface="Rockwell" panose="02060603020205020403" pitchFamily="18" charset="0"/>
              </a:rPr>
              <a:t>를 삽입하게 될 때는 기존 삽입된 </a:t>
            </a:r>
            <a:r>
              <a:rPr lang="en-US" altLang="ko-KR" dirty="0" smtClean="0">
                <a:latin typeface="Rockwell" panose="02060603020205020403" pitchFamily="18" charset="0"/>
              </a:rPr>
              <a:t>lead</a:t>
            </a:r>
            <a:r>
              <a:rPr lang="en-US" altLang="ko-KR" baseline="0" dirty="0" smtClean="0">
                <a:latin typeface="Rockwell" panose="02060603020205020403" pitchFamily="18" charset="0"/>
              </a:rPr>
              <a:t> </a:t>
            </a:r>
            <a:r>
              <a:rPr lang="ko-KR" altLang="en-US" baseline="0" dirty="0" smtClean="0">
                <a:latin typeface="Rockwell" panose="02060603020205020403" pitchFamily="18" charset="0"/>
              </a:rPr>
              <a:t>때문에 </a:t>
            </a:r>
            <a:r>
              <a:rPr lang="en-US" altLang="ko-KR" baseline="0" dirty="0" smtClean="0">
                <a:latin typeface="Rockwell" panose="02060603020205020403" pitchFamily="18" charset="0"/>
              </a:rPr>
              <a:t>noise</a:t>
            </a:r>
            <a:r>
              <a:rPr lang="ko-KR" altLang="en-US" baseline="0" dirty="0" smtClean="0">
                <a:latin typeface="Rockwell" panose="02060603020205020403" pitchFamily="18" charset="0"/>
              </a:rPr>
              <a:t>로 인한 문제가 발생할 수 있습니다</a:t>
            </a:r>
            <a:r>
              <a:rPr lang="en-US" altLang="ko-KR" baseline="0" dirty="0" smtClean="0">
                <a:latin typeface="Rockwell" panose="02060603020205020403" pitchFamily="18" charset="0"/>
              </a:rPr>
              <a:t>. </a:t>
            </a:r>
            <a:r>
              <a:rPr lang="ko-KR" altLang="en-US" baseline="0" dirty="0" smtClean="0">
                <a:latin typeface="Rockwell" panose="02060603020205020403" pitchFamily="18" charset="0"/>
              </a:rPr>
              <a:t>따라서 </a:t>
            </a:r>
            <a:r>
              <a:rPr lang="en-US" altLang="ko-KR" baseline="0" dirty="0" smtClean="0">
                <a:latin typeface="Rockwell" panose="02060603020205020403" pitchFamily="18" charset="0"/>
              </a:rPr>
              <a:t>tachycardia detection</a:t>
            </a:r>
            <a:r>
              <a:rPr lang="ko-KR" altLang="en-US" baseline="0" dirty="0" smtClean="0">
                <a:latin typeface="Rockwell" panose="02060603020205020403" pitchFamily="18" charset="0"/>
              </a:rPr>
              <a:t>이나 </a:t>
            </a:r>
            <a:r>
              <a:rPr lang="en-US" altLang="ko-KR" baseline="0" dirty="0" smtClean="0">
                <a:latin typeface="Rockwell" panose="02060603020205020403" pitchFamily="18" charset="0"/>
              </a:rPr>
              <a:t>pacing</a:t>
            </a:r>
            <a:r>
              <a:rPr lang="ko-KR" altLang="en-US" baseline="0" dirty="0" smtClean="0">
                <a:latin typeface="Rockwell" panose="02060603020205020403" pitchFamily="18" charset="0"/>
              </a:rPr>
              <a:t>에 문제가 될 수 있기 때문에 가급적 가까운 위치를 피해서 삽입하고 </a:t>
            </a:r>
            <a:r>
              <a:rPr lang="en-US" altLang="ko-KR" baseline="0" dirty="0" smtClean="0">
                <a:latin typeface="Rockwell" panose="02060603020205020403" pitchFamily="18" charset="0"/>
              </a:rPr>
              <a:t>chattering</a:t>
            </a:r>
            <a:r>
              <a:rPr lang="ko-KR" altLang="en-US" baseline="0" dirty="0" smtClean="0">
                <a:latin typeface="Rockwell" panose="02060603020205020403" pitchFamily="18" charset="0"/>
              </a:rPr>
              <a:t>이 발생하지 않는지 확인이 필요합니다</a:t>
            </a:r>
            <a:r>
              <a:rPr lang="en-US" altLang="ko-KR" baseline="0" dirty="0" smtClean="0">
                <a:latin typeface="Rockwell" panose="02060603020205020403" pitchFamily="18" charset="0"/>
              </a:rPr>
              <a:t>. </a:t>
            </a:r>
          </a:p>
          <a:p>
            <a:endParaRPr lang="en-US" altLang="ko-KR" baseline="0" dirty="0" smtClean="0">
              <a:latin typeface="Rockwell" panose="02060603020205020403" pitchFamily="18" charset="0"/>
            </a:endParaRPr>
          </a:p>
          <a:p>
            <a:r>
              <a:rPr lang="en-US" altLang="ko-KR" dirty="0" smtClean="0">
                <a:latin typeface="Rockwell" panose="02060603020205020403" pitchFamily="18" charset="0"/>
              </a:rPr>
              <a:t>Generator</a:t>
            </a:r>
            <a:r>
              <a:rPr lang="ko-KR" altLang="en-US" dirty="0" smtClean="0">
                <a:latin typeface="Rockwell" panose="02060603020205020403" pitchFamily="18" charset="0"/>
              </a:rPr>
              <a:t>와 </a:t>
            </a:r>
            <a:r>
              <a:rPr lang="en-US" altLang="ko-KR" dirty="0" smtClean="0">
                <a:latin typeface="Rockwell" panose="02060603020205020403" pitchFamily="18" charset="0"/>
              </a:rPr>
              <a:t>lead</a:t>
            </a:r>
            <a:r>
              <a:rPr lang="ko-KR" altLang="en-US" dirty="0" smtClean="0">
                <a:latin typeface="Rockwell" panose="02060603020205020403" pitchFamily="18" charset="0"/>
              </a:rPr>
              <a:t>는 가급적 같은 회사</a:t>
            </a:r>
            <a:r>
              <a:rPr lang="ko-KR" altLang="en-US" baseline="0" dirty="0" smtClean="0">
                <a:latin typeface="Rockwell" panose="02060603020205020403" pitchFamily="18" charset="0"/>
              </a:rPr>
              <a:t> 제품을 사용하는 것이 좋은데 </a:t>
            </a:r>
            <a:r>
              <a:rPr lang="en-US" altLang="ko-KR" baseline="0" dirty="0" smtClean="0">
                <a:latin typeface="Rockwell" panose="02060603020205020403" pitchFamily="18" charset="0"/>
              </a:rPr>
              <a:t>MR conditionality</a:t>
            </a:r>
            <a:r>
              <a:rPr lang="ko-KR" altLang="en-US" baseline="0" dirty="0" smtClean="0">
                <a:latin typeface="Rockwell" panose="02060603020205020403" pitchFamily="18" charset="0"/>
              </a:rPr>
              <a:t>가 다를 수 있고</a:t>
            </a:r>
            <a:r>
              <a:rPr lang="en-US" altLang="ko-KR" baseline="0" dirty="0" smtClean="0">
                <a:latin typeface="Rockwell" panose="02060603020205020403" pitchFamily="18" charset="0"/>
              </a:rPr>
              <a:t>, </a:t>
            </a:r>
            <a:r>
              <a:rPr lang="ko-KR" altLang="en-US" baseline="0" dirty="0" smtClean="0">
                <a:latin typeface="Rockwell" panose="02060603020205020403" pitchFamily="18" charset="0"/>
              </a:rPr>
              <a:t>회사마다 </a:t>
            </a:r>
            <a:r>
              <a:rPr lang="en-US" altLang="ko-KR" baseline="0" dirty="0" smtClean="0">
                <a:latin typeface="Rockwell" panose="02060603020205020403" pitchFamily="18" charset="0"/>
              </a:rPr>
              <a:t>signal processing, sensing</a:t>
            </a:r>
            <a:r>
              <a:rPr lang="ko-KR" altLang="en-US" baseline="0" dirty="0" smtClean="0">
                <a:latin typeface="Rockwell" panose="02060603020205020403" pitchFamily="18" charset="0"/>
              </a:rPr>
              <a:t>이 다르고</a:t>
            </a:r>
            <a:r>
              <a:rPr lang="en-US" altLang="ko-KR" baseline="0" dirty="0" smtClean="0">
                <a:latin typeface="Rockwell" panose="02060603020205020403" pitchFamily="18" charset="0"/>
              </a:rPr>
              <a:t>, subthreshold level</a:t>
            </a:r>
            <a:r>
              <a:rPr lang="ko-KR" altLang="en-US" baseline="0" dirty="0" smtClean="0">
                <a:latin typeface="Rockwell" panose="02060603020205020403" pitchFamily="18" charset="0"/>
              </a:rPr>
              <a:t>로 </a:t>
            </a:r>
            <a:r>
              <a:rPr lang="en-US" altLang="ko-KR" baseline="0" dirty="0" smtClean="0">
                <a:latin typeface="Rockwell" panose="02060603020205020403" pitchFamily="18" charset="0"/>
              </a:rPr>
              <a:t>impedance</a:t>
            </a:r>
            <a:r>
              <a:rPr lang="ko-KR" altLang="en-US" baseline="0" dirty="0" smtClean="0">
                <a:latin typeface="Rockwell" panose="02060603020205020403" pitchFamily="18" charset="0"/>
              </a:rPr>
              <a:t>가 상승하거나 </a:t>
            </a:r>
            <a:r>
              <a:rPr lang="en-US" altLang="ko-KR" baseline="0" dirty="0" smtClean="0">
                <a:latin typeface="Rockwell" panose="02060603020205020403" pitchFamily="18" charset="0"/>
              </a:rPr>
              <a:t>lead pin</a:t>
            </a:r>
            <a:r>
              <a:rPr lang="ko-KR" altLang="en-US" baseline="0" dirty="0" smtClean="0">
                <a:latin typeface="Rockwell" panose="02060603020205020403" pitchFamily="18" charset="0"/>
              </a:rPr>
              <a:t>과 </a:t>
            </a:r>
            <a:r>
              <a:rPr lang="en-US" altLang="ko-KR" baseline="0" dirty="0" smtClean="0">
                <a:latin typeface="Rockwell" panose="02060603020205020403" pitchFamily="18" charset="0"/>
              </a:rPr>
              <a:t>screw</a:t>
            </a:r>
            <a:r>
              <a:rPr lang="ko-KR" altLang="en-US" baseline="0" dirty="0" smtClean="0">
                <a:latin typeface="Rockwell" panose="02060603020205020403" pitchFamily="18" charset="0"/>
              </a:rPr>
              <a:t>사이 </a:t>
            </a:r>
            <a:r>
              <a:rPr lang="en-US" altLang="ko-KR" baseline="0" dirty="0" smtClean="0">
                <a:latin typeface="Rockwell" panose="02060603020205020403" pitchFamily="18" charset="0"/>
              </a:rPr>
              <a:t>interface</a:t>
            </a:r>
            <a:r>
              <a:rPr lang="ko-KR" altLang="en-US" baseline="0" dirty="0" smtClean="0">
                <a:latin typeface="Rockwell" panose="02060603020205020403" pitchFamily="18" charset="0"/>
              </a:rPr>
              <a:t>가 산화되는 등의 문제가 발생할 수 있는 것으로 알려져 있기 때문입니다</a:t>
            </a:r>
            <a:r>
              <a:rPr lang="en-US" altLang="ko-KR" baseline="0" dirty="0" smtClean="0">
                <a:latin typeface="Rockwell" panose="02060603020205020403" pitchFamily="18" charset="0"/>
              </a:rPr>
              <a:t>. </a:t>
            </a:r>
          </a:p>
          <a:p>
            <a:endParaRPr lang="en-US" altLang="ko-KR" baseline="0" dirty="0" smtClean="0">
              <a:latin typeface="Rockwell" panose="02060603020205020403" pitchFamily="18" charset="0"/>
            </a:endParaRPr>
          </a:p>
          <a:p>
            <a:endParaRPr lang="en-US" altLang="ko-KR" dirty="0" smtClean="0">
              <a:latin typeface="Rockwell" panose="02060603020205020403" pitchFamily="18" charset="0"/>
            </a:endParaRPr>
          </a:p>
          <a:p>
            <a:r>
              <a:rPr lang="en-US" altLang="ko-KR" dirty="0" smtClean="0">
                <a:latin typeface="Rockwell" panose="02060603020205020403" pitchFamily="18" charset="0"/>
              </a:rPr>
              <a:t>As </a:t>
            </a:r>
            <a:r>
              <a:rPr lang="en-US" altLang="ko-KR" dirty="0" smtClean="0">
                <a:latin typeface="Rockwell" panose="02060603020205020403" pitchFamily="18" charset="0"/>
              </a:rPr>
              <a:t>with any procedure involving abandoned leads, care should be taken to avoid chatter with pre-existing leads which can result in spurious arrhythmia detection or inhibition of pacing. This is particularly important with integrated bipolar leads which may be more prone to this phenomenon. In an in vitro setting, only metal-metal interaction resulted in chatter, which was prevented by expanded polytetrafluoroethylene coating of the coil. Coil coating also reduces fibrous adhesions which facilitate lead extraction.</a:t>
            </a:r>
          </a:p>
          <a:p>
            <a:endParaRPr lang="en-US" altLang="ko-KR" dirty="0" smtClean="0">
              <a:latin typeface="Rockwell" panose="02060603020205020403" pitchFamily="18" charset="0"/>
            </a:endParaRPr>
          </a:p>
          <a:p>
            <a:r>
              <a:rPr lang="en-US" altLang="ko-KR" dirty="0" smtClean="0">
                <a:latin typeface="Rockwell" panose="02060603020205020403" pitchFamily="18" charset="0"/>
              </a:rPr>
              <a:t>It is advisable to implant ICD leads and generators from the same manufacturer to preserve labelled magnetic resonance imaging (MRI)-conditionality. In addition, manufacturer-specific signal processing</a:t>
            </a:r>
          </a:p>
          <a:p>
            <a:r>
              <a:rPr lang="en-US" altLang="ko-KR" dirty="0" smtClean="0">
                <a:latin typeface="Rockwell" panose="02060603020205020403" pitchFamily="18" charset="0"/>
              </a:rPr>
              <a:t>and lead sensing may result in detection issues. Furthermore, elevation of subthreshold impedance values have been reported due to contact interface oxidation between lead pins and set screws that may be of different materials not tested for compatibility.</a:t>
            </a:r>
            <a:endParaRPr lang="ko-KR" altLang="en-US" b="1" dirty="0" smtClean="0">
              <a:latin typeface="Rockwell" panose="02060603020205020403" pitchFamily="18" charset="0"/>
              <a:ea typeface="HY태고딕" panose="02030600000101010101" pitchFamily="18" charset="-127"/>
            </a:endParaRPr>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7</a:t>
            </a:fld>
            <a:endParaRPr lang="ko-KR" altLang="en-US"/>
          </a:p>
        </p:txBody>
      </p:sp>
    </p:spTree>
    <p:extLst>
      <p:ext uri="{BB962C8B-B14F-4D97-AF65-F5344CB8AC3E}">
        <p14:creationId xmlns:p14="http://schemas.microsoft.com/office/powerpoint/2010/main" val="1860859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ko-KR" altLang="en-US" dirty="0" smtClean="0"/>
              <a:t>다음은 </a:t>
            </a:r>
            <a:r>
              <a:rPr lang="en-US" altLang="ko-KR" dirty="0" smtClean="0"/>
              <a:t>Lead </a:t>
            </a:r>
            <a:r>
              <a:rPr lang="ko-KR" altLang="en-US" dirty="0" smtClean="0"/>
              <a:t>를 위치시키는 위치 입니다</a:t>
            </a:r>
            <a:r>
              <a:rPr lang="en-US" altLang="ko-KR" dirty="0" smtClean="0"/>
              <a:t>. </a:t>
            </a:r>
          </a:p>
          <a:p>
            <a:r>
              <a:rPr lang="en-US" altLang="ko-KR" baseline="0" dirty="0" smtClean="0"/>
              <a:t>Lead </a:t>
            </a:r>
            <a:r>
              <a:rPr lang="ko-KR" altLang="en-US" baseline="0" dirty="0" smtClean="0"/>
              <a:t>위치를  </a:t>
            </a:r>
            <a:r>
              <a:rPr lang="en-US" altLang="ko-KR" baseline="0" dirty="0" smtClean="0"/>
              <a:t>RV apex</a:t>
            </a:r>
            <a:r>
              <a:rPr lang="ko-KR" altLang="en-US" baseline="0" dirty="0" smtClean="0"/>
              <a:t>에 비하여 </a:t>
            </a:r>
            <a:r>
              <a:rPr lang="en-US" altLang="ko-KR" baseline="0" dirty="0" smtClean="0"/>
              <a:t>RVOT </a:t>
            </a:r>
            <a:r>
              <a:rPr lang="ko-KR" altLang="en-US" baseline="0" dirty="0" smtClean="0"/>
              <a:t>또는 </a:t>
            </a:r>
            <a:r>
              <a:rPr lang="en-US" altLang="ko-KR" baseline="0" dirty="0" smtClean="0"/>
              <a:t>septum</a:t>
            </a:r>
            <a:r>
              <a:rPr lang="ko-KR" altLang="en-US" baseline="0" dirty="0" smtClean="0"/>
              <a:t>에</a:t>
            </a:r>
            <a:r>
              <a:rPr lang="en-US" altLang="ko-KR" baseline="0" dirty="0" smtClean="0"/>
              <a:t> </a:t>
            </a:r>
            <a:r>
              <a:rPr lang="ko-KR" altLang="en-US" baseline="0" dirty="0" smtClean="0"/>
              <a:t>위치 시키는 것이 </a:t>
            </a:r>
            <a:r>
              <a:rPr lang="en-US" altLang="ko-KR" baseline="0" dirty="0" smtClean="0"/>
              <a:t>R wave sensing</a:t>
            </a:r>
            <a:r>
              <a:rPr lang="ko-KR" altLang="en-US" baseline="0" dirty="0" smtClean="0"/>
              <a:t>이나 </a:t>
            </a:r>
            <a:r>
              <a:rPr lang="en-US" altLang="ko-KR" baseline="0" dirty="0" smtClean="0"/>
              <a:t>DFT, outcome</a:t>
            </a:r>
            <a:r>
              <a:rPr lang="ko-KR" altLang="en-US" baseline="0" dirty="0" smtClean="0"/>
              <a:t>에 영향을 줄 수 있는지 여러 연구들이 보고되었습니다</a:t>
            </a:r>
            <a:r>
              <a:rPr lang="en-US" altLang="ko-KR" baseline="0" dirty="0" smtClean="0"/>
              <a:t>. </a:t>
            </a:r>
            <a:r>
              <a:rPr lang="ko-KR" altLang="en-US" baseline="0" dirty="0" smtClean="0"/>
              <a:t>일부 연구에서 </a:t>
            </a:r>
            <a:r>
              <a:rPr lang="en-US" altLang="ko-KR" baseline="0" dirty="0" smtClean="0"/>
              <a:t>RVS</a:t>
            </a:r>
            <a:r>
              <a:rPr lang="ko-KR" altLang="en-US" baseline="0" dirty="0" smtClean="0"/>
              <a:t>이 </a:t>
            </a:r>
            <a:r>
              <a:rPr lang="en-US" altLang="ko-KR" baseline="0" dirty="0" smtClean="0"/>
              <a:t>apex</a:t>
            </a:r>
            <a:r>
              <a:rPr lang="ko-KR" altLang="en-US" baseline="0" dirty="0" smtClean="0"/>
              <a:t> 에 비하여 </a:t>
            </a:r>
            <a:r>
              <a:rPr lang="en-US" altLang="ko-KR" baseline="0" dirty="0" smtClean="0"/>
              <a:t>DFT</a:t>
            </a:r>
            <a:r>
              <a:rPr lang="ko-KR" altLang="en-US" baseline="0" dirty="0" smtClean="0"/>
              <a:t>가 더 높고</a:t>
            </a:r>
            <a:r>
              <a:rPr lang="en-US" altLang="ko-KR" baseline="0" dirty="0" smtClean="0"/>
              <a:t>, lead revision</a:t>
            </a:r>
            <a:r>
              <a:rPr lang="ko-KR" altLang="en-US" baseline="0" dirty="0" smtClean="0"/>
              <a:t>하는 비율이 높은 경향을 보인 연구도 있고 </a:t>
            </a:r>
            <a:r>
              <a:rPr lang="en-US" altLang="ko-KR" baseline="0" dirty="0" smtClean="0"/>
              <a:t>total mortality </a:t>
            </a:r>
            <a:r>
              <a:rPr lang="ko-KR" altLang="en-US" baseline="0" dirty="0" smtClean="0"/>
              <a:t>가 높은 경향을 보였다는 연구 결과를 보였습니다</a:t>
            </a:r>
            <a:r>
              <a:rPr lang="en-US" altLang="ko-KR" baseline="0" dirty="0" smtClean="0"/>
              <a:t>. </a:t>
            </a:r>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8</a:t>
            </a:fld>
            <a:endParaRPr lang="ko-KR" altLang="en-US"/>
          </a:p>
        </p:txBody>
      </p:sp>
    </p:spTree>
    <p:extLst>
      <p:ext uri="{BB962C8B-B14F-4D97-AF65-F5344CB8AC3E}">
        <p14:creationId xmlns:p14="http://schemas.microsoft.com/office/powerpoint/2010/main" val="215730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여기에서 보여드리는 두 환자의 </a:t>
            </a:r>
            <a:r>
              <a:rPr lang="en-US" altLang="ko-KR" dirty="0" smtClean="0"/>
              <a:t>X-ray</a:t>
            </a:r>
            <a:r>
              <a:rPr lang="ko-KR" altLang="en-US" dirty="0" smtClean="0"/>
              <a:t>는 저희가 삽입했던 환자들입니다</a:t>
            </a:r>
            <a:r>
              <a:rPr lang="en-US" altLang="ko-KR" dirty="0" smtClean="0"/>
              <a:t>. Dual</a:t>
            </a:r>
            <a:r>
              <a:rPr lang="en-US" altLang="ko-KR" baseline="0" dirty="0" smtClean="0"/>
              <a:t> coil</a:t>
            </a:r>
            <a:r>
              <a:rPr lang="ko-KR" altLang="en-US" baseline="0" dirty="0" smtClean="0"/>
              <a:t> </a:t>
            </a:r>
            <a:r>
              <a:rPr lang="en-US" altLang="ko-KR" baseline="0" dirty="0" smtClean="0"/>
              <a:t>lead</a:t>
            </a:r>
            <a:r>
              <a:rPr lang="ko-KR" altLang="en-US" baseline="0" dirty="0" smtClean="0"/>
              <a:t>가</a:t>
            </a:r>
            <a:r>
              <a:rPr lang="en-US" altLang="ko-KR" baseline="0" dirty="0" smtClean="0"/>
              <a:t> </a:t>
            </a:r>
            <a:r>
              <a:rPr lang="ko-KR" altLang="en-US" baseline="0" dirty="0" smtClean="0"/>
              <a:t>삽입된 왼쪽 환자는 삽입한 지 오래된 분이었는데 </a:t>
            </a:r>
            <a:r>
              <a:rPr lang="en-US" altLang="ko-KR" baseline="0" dirty="0" smtClean="0"/>
              <a:t>apex</a:t>
            </a:r>
            <a:r>
              <a:rPr lang="ko-KR" altLang="en-US" baseline="0" dirty="0" smtClean="0"/>
              <a:t> 보다 </a:t>
            </a:r>
            <a:r>
              <a:rPr lang="en-US" altLang="ko-KR" baseline="0" dirty="0" smtClean="0"/>
              <a:t>OT</a:t>
            </a:r>
            <a:r>
              <a:rPr lang="ko-KR" altLang="en-US" baseline="0" dirty="0" smtClean="0"/>
              <a:t>에서 </a:t>
            </a:r>
            <a:r>
              <a:rPr lang="en-US" altLang="ko-KR" baseline="0" dirty="0" smtClean="0"/>
              <a:t>DFT</a:t>
            </a:r>
            <a:r>
              <a:rPr lang="ko-KR" altLang="en-US" baseline="0" dirty="0" smtClean="0"/>
              <a:t>가 더 낮았기 때문에 </a:t>
            </a:r>
            <a:r>
              <a:rPr lang="en-US" altLang="ko-KR" baseline="0" dirty="0" smtClean="0"/>
              <a:t>apex </a:t>
            </a:r>
            <a:r>
              <a:rPr lang="ko-KR" altLang="en-US" baseline="0" dirty="0" smtClean="0"/>
              <a:t>이외의 다른 부위를 찾아서 삽입했던 환자이고 오른쪽 환자는 </a:t>
            </a:r>
            <a:r>
              <a:rPr lang="en-US" altLang="ko-KR" baseline="0" dirty="0" smtClean="0"/>
              <a:t>apex</a:t>
            </a:r>
            <a:r>
              <a:rPr lang="ko-KR" altLang="en-US" baseline="0" dirty="0" smtClean="0"/>
              <a:t>에서 </a:t>
            </a:r>
            <a:r>
              <a:rPr lang="en-US" altLang="ko-KR" baseline="0" dirty="0" smtClean="0"/>
              <a:t>R wave amplitude</a:t>
            </a:r>
            <a:r>
              <a:rPr lang="ko-KR" altLang="en-US" baseline="0" dirty="0" smtClean="0"/>
              <a:t>가 </a:t>
            </a:r>
            <a:r>
              <a:rPr lang="en-US" altLang="ko-KR" baseline="0" dirty="0" smtClean="0"/>
              <a:t>3-5 mV </a:t>
            </a:r>
            <a:r>
              <a:rPr lang="ko-KR" altLang="en-US" baseline="0" dirty="0" smtClean="0"/>
              <a:t>이하로 측정되었고 </a:t>
            </a:r>
            <a:r>
              <a:rPr lang="en-US" altLang="ko-KR" baseline="0" dirty="0" smtClean="0"/>
              <a:t>septum</a:t>
            </a:r>
            <a:r>
              <a:rPr lang="ko-KR" altLang="en-US" baseline="0" dirty="0" smtClean="0"/>
              <a:t>에 위치 시켰던 환자입니다</a:t>
            </a:r>
            <a:r>
              <a:rPr lang="en-US" altLang="ko-KR" baseline="0" dirty="0" smtClean="0"/>
              <a:t>. </a:t>
            </a:r>
            <a:r>
              <a:rPr lang="ko-KR" altLang="en-US" baseline="0" dirty="0" smtClean="0"/>
              <a:t>사실 </a:t>
            </a:r>
            <a:r>
              <a:rPr lang="en-US" altLang="ko-KR" baseline="0" dirty="0" smtClean="0"/>
              <a:t>septum</a:t>
            </a:r>
            <a:r>
              <a:rPr lang="ko-KR" altLang="en-US" baseline="0" dirty="0" smtClean="0"/>
              <a:t>에</a:t>
            </a:r>
            <a:r>
              <a:rPr lang="en-US" altLang="ko-KR" baseline="0" dirty="0" smtClean="0"/>
              <a:t> </a:t>
            </a:r>
            <a:r>
              <a:rPr lang="ko-KR" altLang="en-US" baseline="0" dirty="0" smtClean="0"/>
              <a:t>위치시키는 것이 </a:t>
            </a:r>
            <a:r>
              <a:rPr lang="en-US" altLang="ko-KR" baseline="0" dirty="0" smtClean="0"/>
              <a:t>fluoroscopy</a:t>
            </a:r>
            <a:r>
              <a:rPr lang="ko-KR" altLang="en-US" baseline="0" dirty="0" smtClean="0"/>
              <a:t>만으로 충분치 않은 경우가 많아 </a:t>
            </a:r>
            <a:r>
              <a:rPr lang="en-US" altLang="ko-KR" baseline="0" dirty="0" smtClean="0"/>
              <a:t>anterior free wall</a:t>
            </a:r>
            <a:r>
              <a:rPr lang="ko-KR" altLang="en-US" baseline="0" dirty="0" smtClean="0"/>
              <a:t>에 위치되는 경우도 많아서 </a:t>
            </a:r>
            <a:r>
              <a:rPr lang="en-US" altLang="ko-KR" baseline="0" dirty="0" smtClean="0"/>
              <a:t>apex</a:t>
            </a:r>
            <a:r>
              <a:rPr lang="ko-KR" altLang="en-US" baseline="0" dirty="0" smtClean="0"/>
              <a:t>이외의 위치를 선택할 경우는 </a:t>
            </a:r>
            <a:r>
              <a:rPr lang="en-US" altLang="ko-KR" baseline="0" dirty="0" smtClean="0"/>
              <a:t>apex</a:t>
            </a:r>
            <a:r>
              <a:rPr lang="ko-KR" altLang="en-US" baseline="0" dirty="0" smtClean="0"/>
              <a:t>에서 </a:t>
            </a:r>
            <a:r>
              <a:rPr lang="en-US" altLang="ko-KR" baseline="0" dirty="0" smtClean="0"/>
              <a:t>electrical parameter</a:t>
            </a:r>
            <a:r>
              <a:rPr lang="ko-KR" altLang="en-US" baseline="0" dirty="0" smtClean="0"/>
              <a:t>들이 </a:t>
            </a:r>
            <a:r>
              <a:rPr lang="en-US" altLang="ko-KR" baseline="0" dirty="0" smtClean="0"/>
              <a:t>suboptimal </a:t>
            </a:r>
            <a:r>
              <a:rPr lang="ko-KR" altLang="en-US" baseline="0" dirty="0" smtClean="0"/>
              <a:t>한 경우로 제한하시는 것이 나을 것으로 생각합니다</a:t>
            </a:r>
            <a:r>
              <a:rPr lang="en-US" altLang="ko-KR" baseline="0" dirty="0" smtClean="0"/>
              <a:t>.  </a:t>
            </a:r>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BFB766AF-2B18-4F57-A527-B255ECD1E6C5}" type="slidenum">
              <a:rPr lang="ko-KR" altLang="en-US" smtClean="0"/>
              <a:t>9</a:t>
            </a:fld>
            <a:endParaRPr lang="ko-KR" altLang="en-US"/>
          </a:p>
        </p:txBody>
      </p:sp>
    </p:spTree>
    <p:extLst>
      <p:ext uri="{BB962C8B-B14F-4D97-AF65-F5344CB8AC3E}">
        <p14:creationId xmlns:p14="http://schemas.microsoft.com/office/powerpoint/2010/main" val="1470659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grpSp>
        <p:nvGrpSpPr>
          <p:cNvPr id="7" name="그룹 6">
            <a:extLst>
              <a:ext uri="{FF2B5EF4-FFF2-40B4-BE49-F238E27FC236}">
                <a16:creationId xmlns="" xmlns:a16="http://schemas.microsoft.com/office/drawing/2014/main" id="{3AE95DC6-E249-4F3F-9EEA-892D5CA8112D}"/>
              </a:ext>
            </a:extLst>
          </p:cNvPr>
          <p:cNvGrpSpPr/>
          <p:nvPr userDrawn="1"/>
        </p:nvGrpSpPr>
        <p:grpSpPr>
          <a:xfrm>
            <a:off x="0" y="0"/>
            <a:ext cx="12192000" cy="1066800"/>
            <a:chOff x="0" y="0"/>
            <a:chExt cx="12192000" cy="1066800"/>
          </a:xfrm>
        </p:grpSpPr>
        <p:pic>
          <p:nvPicPr>
            <p:cNvPr id="8" name="그림 7" descr="하늘, 밤이(가) 표시된 사진&#10;&#10;자동 생성된 설명">
              <a:extLst>
                <a:ext uri="{FF2B5EF4-FFF2-40B4-BE49-F238E27FC236}">
                  <a16:creationId xmlns="" xmlns:a16="http://schemas.microsoft.com/office/drawing/2014/main" id="{3F4670F7-CB93-479A-9162-46FBB5F745DC}"/>
                </a:ext>
              </a:extLst>
            </p:cNvPr>
            <p:cNvPicPr>
              <a:picLocks noChangeAspect="1"/>
            </p:cNvPicPr>
            <p:nvPr/>
          </p:nvPicPr>
          <p:blipFill rotWithShape="1">
            <a:blip r:embed="rId2">
              <a:extLst>
                <a:ext uri="{28A0092B-C50C-407E-A947-70E740481C1C}">
                  <a14:useLocalDpi xmlns:a14="http://schemas.microsoft.com/office/drawing/2010/main" val="0"/>
                </a:ext>
              </a:extLst>
            </a:blip>
            <a:srcRect l="4217" t="31653" r="5392" b="63317"/>
            <a:stretch/>
          </p:blipFill>
          <p:spPr>
            <a:xfrm>
              <a:off x="0" y="0"/>
              <a:ext cx="12192000" cy="1066800"/>
            </a:xfrm>
            <a:prstGeom prst="rect">
              <a:avLst/>
            </a:prstGeom>
          </p:spPr>
        </p:pic>
        <p:pic>
          <p:nvPicPr>
            <p:cNvPr id="9" name="그림 8">
              <a:extLst>
                <a:ext uri="{FF2B5EF4-FFF2-40B4-BE49-F238E27FC236}">
                  <a16:creationId xmlns="" xmlns:a16="http://schemas.microsoft.com/office/drawing/2014/main" id="{4476B14D-9516-4191-B69C-8EAED5F1E8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306" b="41389"/>
            <a:stretch/>
          </p:blipFill>
          <p:spPr>
            <a:xfrm>
              <a:off x="156380" y="515127"/>
              <a:ext cx="2785085" cy="380774"/>
            </a:xfrm>
            <a:prstGeom prst="rect">
              <a:avLst/>
            </a:prstGeom>
          </p:spPr>
        </p:pic>
        <p:pic>
          <p:nvPicPr>
            <p:cNvPr id="10" name="그림 9" descr="텍스트이(가) 표시된 사진&#10;&#10;자동 생성된 설명">
              <a:extLst>
                <a:ext uri="{FF2B5EF4-FFF2-40B4-BE49-F238E27FC236}">
                  <a16:creationId xmlns="" xmlns:a16="http://schemas.microsoft.com/office/drawing/2014/main" id="{BEE26758-DDFD-44A9-BAFB-BD8DF2933A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3333" b="33750"/>
            <a:stretch/>
          </p:blipFill>
          <p:spPr>
            <a:xfrm>
              <a:off x="156380" y="100429"/>
              <a:ext cx="1994706" cy="369332"/>
            </a:xfrm>
            <a:prstGeom prst="rect">
              <a:avLst/>
            </a:prstGeom>
          </p:spPr>
        </p:pic>
        <p:sp>
          <p:nvSpPr>
            <p:cNvPr id="11" name="TextBox 10">
              <a:extLst>
                <a:ext uri="{FF2B5EF4-FFF2-40B4-BE49-F238E27FC236}">
                  <a16:creationId xmlns="" xmlns:a16="http://schemas.microsoft.com/office/drawing/2014/main" id="{47333DC5-B1EA-48FB-B74F-23186FC02F94}"/>
                </a:ext>
              </a:extLst>
            </p:cNvPr>
            <p:cNvSpPr txBox="1"/>
            <p:nvPr/>
          </p:nvSpPr>
          <p:spPr>
            <a:xfrm>
              <a:off x="7710935" y="131206"/>
              <a:ext cx="4447243" cy="307777"/>
            </a:xfrm>
            <a:prstGeom prst="rect">
              <a:avLst/>
            </a:prstGeom>
            <a:noFill/>
          </p:spPr>
          <p:txBody>
            <a:bodyPr wrap="none" rtlCol="0">
              <a:spAutoFit/>
            </a:bodyPr>
            <a:lstStyle/>
            <a:p>
              <a:pPr algn="r"/>
              <a:r>
                <a:rPr lang="en-US" altLang="ko-KR" sz="1400" b="1" dirty="0">
                  <a:solidFill>
                    <a:schemeClr val="bg1"/>
                  </a:solidFill>
                  <a:latin typeface="Calibri" panose="020F0502020204030204" pitchFamily="34" charset="0"/>
                  <a:ea typeface="MICE고딕 OTF Bold" panose="00000800000000000000" pitchFamily="50" charset="-127"/>
                  <a:cs typeface="Calibri" panose="020F0502020204030204" pitchFamily="34" charset="0"/>
                </a:rPr>
                <a:t>Session 3. Device Programming &amp; Management for VT/VF</a:t>
              </a:r>
              <a:endParaRPr lang="ko-KR" altLang="en-US" sz="1400" b="1" dirty="0">
                <a:solidFill>
                  <a:schemeClr val="bg1"/>
                </a:solidFill>
                <a:latin typeface="Calibri" panose="020F0502020204030204" pitchFamily="34" charset="0"/>
                <a:ea typeface="MICE고딕 OTF Bold" panose="00000800000000000000" pitchFamily="50" charset="-127"/>
                <a:cs typeface="Calibri" panose="020F0502020204030204" pitchFamily="34" charset="0"/>
              </a:endParaRPr>
            </a:p>
          </p:txBody>
        </p:sp>
        <p:sp>
          <p:nvSpPr>
            <p:cNvPr id="12" name="TextBox 11">
              <a:extLst>
                <a:ext uri="{FF2B5EF4-FFF2-40B4-BE49-F238E27FC236}">
                  <a16:creationId xmlns="" xmlns:a16="http://schemas.microsoft.com/office/drawing/2014/main" id="{6E4F7999-514E-4DBC-B603-EF48146FC999}"/>
                </a:ext>
              </a:extLst>
            </p:cNvPr>
            <p:cNvSpPr txBox="1"/>
            <p:nvPr/>
          </p:nvSpPr>
          <p:spPr>
            <a:xfrm>
              <a:off x="4270077" y="382348"/>
              <a:ext cx="7887419" cy="646331"/>
            </a:xfrm>
            <a:prstGeom prst="rect">
              <a:avLst/>
            </a:prstGeom>
            <a:noFill/>
          </p:spPr>
          <p:txBody>
            <a:bodyPr wrap="square">
              <a:spAutoFit/>
            </a:bodyPr>
            <a:lstStyle/>
            <a:p>
              <a:pPr algn="r"/>
              <a:r>
                <a:rPr lang="en-US" altLang="ko-KR" b="1" dirty="0">
                  <a:solidFill>
                    <a:schemeClr val="bg1"/>
                  </a:solidFill>
                  <a:latin typeface="Calibri" panose="020F0502020204030204" pitchFamily="34" charset="0"/>
                  <a:ea typeface="MICE고딕 OTF Bold" panose="00000800000000000000" pitchFamily="50" charset="-127"/>
                  <a:cs typeface="Calibri" panose="020F0502020204030204" pitchFamily="34" charset="0"/>
                </a:rPr>
                <a:t>What Should be Considered During Implantation,</a:t>
              </a:r>
            </a:p>
            <a:p>
              <a:pPr algn="r"/>
              <a:r>
                <a:rPr lang="en-US" altLang="ko-KR" b="1" dirty="0">
                  <a:solidFill>
                    <a:schemeClr val="bg1"/>
                  </a:solidFill>
                  <a:latin typeface="Calibri" panose="020F0502020204030204" pitchFamily="34" charset="0"/>
                  <a:ea typeface="MICE고딕 OTF Bold" panose="00000800000000000000" pitchFamily="50" charset="-127"/>
                  <a:cs typeface="Calibri" panose="020F0502020204030204" pitchFamily="34" charset="0"/>
                </a:rPr>
                <a:t>Single vs. Dual Coil, Transvenous vs. Subcutaneous </a:t>
              </a:r>
              <a:r>
                <a:rPr lang="en-US" altLang="ko-KR" b="1" dirty="0" err="1">
                  <a:solidFill>
                    <a:schemeClr val="bg1"/>
                  </a:solidFill>
                  <a:latin typeface="Calibri" panose="020F0502020204030204" pitchFamily="34" charset="0"/>
                  <a:ea typeface="MICE고딕 OTF Bold" panose="00000800000000000000" pitchFamily="50" charset="-127"/>
                  <a:cs typeface="Calibri" panose="020F0502020204030204" pitchFamily="34" charset="0"/>
                </a:rPr>
                <a:t>Etc</a:t>
              </a:r>
              <a:r>
                <a:rPr lang="en-US" altLang="ko-KR" b="1" dirty="0">
                  <a:solidFill>
                    <a:schemeClr val="bg1"/>
                  </a:solidFill>
                  <a:latin typeface="Calibri" panose="020F0502020204030204" pitchFamily="34" charset="0"/>
                  <a:ea typeface="MICE고딕 OTF Bold" panose="00000800000000000000" pitchFamily="50" charset="-127"/>
                  <a:cs typeface="Calibri" panose="020F0502020204030204" pitchFamily="34" charset="0"/>
                </a:rPr>
                <a:t>?</a:t>
              </a:r>
              <a:endParaRPr lang="ko-KR" altLang="en-US" b="1" dirty="0">
                <a:solidFill>
                  <a:schemeClr val="bg1"/>
                </a:solidFill>
                <a:latin typeface="Calibri" panose="020F0502020204030204" pitchFamily="34" charset="0"/>
                <a:ea typeface="MICE고딕 OTF Bold" panose="00000800000000000000" pitchFamily="50" charset="-127"/>
                <a:cs typeface="Calibri" panose="020F0502020204030204" pitchFamily="34" charset="0"/>
              </a:endParaRPr>
            </a:p>
          </p:txBody>
        </p:sp>
      </p:grpSp>
    </p:spTree>
    <p:extLst>
      <p:ext uri="{BB962C8B-B14F-4D97-AF65-F5344CB8AC3E}">
        <p14:creationId xmlns:p14="http://schemas.microsoft.com/office/powerpoint/2010/main" val="258022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8FFAC22C-9B84-4749-9641-F8F98DBAC4A9}"/>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F3A4AD53-2BBA-49D1-ACC2-308198F93419}"/>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1FDEA4BF-D8A0-4749-8B05-83BB6A900E45}"/>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5" name="바닥글 개체 틀 4">
            <a:extLst>
              <a:ext uri="{FF2B5EF4-FFF2-40B4-BE49-F238E27FC236}">
                <a16:creationId xmlns="" xmlns:a16="http://schemas.microsoft.com/office/drawing/2014/main" id="{8FC9843D-1868-4EB6-8ED8-3615006555E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 xmlns:a16="http://schemas.microsoft.com/office/drawing/2014/main" id="{C468DE7F-661F-451A-A030-ED01F91BEFF6}"/>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2563331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 xmlns:a16="http://schemas.microsoft.com/office/drawing/2014/main" id="{D74F1415-FE5A-4EA5-86AF-0D12E1EBF239}"/>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09817D7E-A061-4BCC-AEE3-D42FEB923D86}"/>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9C4D0840-94C2-40AB-98DA-5FBA6E4C99DA}"/>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5" name="바닥글 개체 틀 4">
            <a:extLst>
              <a:ext uri="{FF2B5EF4-FFF2-40B4-BE49-F238E27FC236}">
                <a16:creationId xmlns="" xmlns:a16="http://schemas.microsoft.com/office/drawing/2014/main" id="{03EE405D-2A08-407B-9992-82D540EE340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 xmlns:a16="http://schemas.microsoft.com/office/drawing/2014/main" id="{69BD3661-5381-41C8-AD16-83FC4F03C81D}"/>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236402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3292234C-44C2-4CC2-ADBB-5836E47EE54F}"/>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 xmlns:a16="http://schemas.microsoft.com/office/drawing/2014/main" id="{27C73D1D-E273-4C11-B2F7-F930C83780B7}"/>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C66FAE14-5452-451B-9725-1AB76DE2206A}"/>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5" name="바닥글 개체 틀 4">
            <a:extLst>
              <a:ext uri="{FF2B5EF4-FFF2-40B4-BE49-F238E27FC236}">
                <a16:creationId xmlns="" xmlns:a16="http://schemas.microsoft.com/office/drawing/2014/main" id="{7F165904-4B8F-4A6C-9FA6-CC47BCF5E72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 xmlns:a16="http://schemas.microsoft.com/office/drawing/2014/main" id="{FAB42FC0-26B3-4A37-9ECE-C8533008388C}"/>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57516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DBEE5678-F249-4304-A428-62EDD920CD51}"/>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 xmlns:a16="http://schemas.microsoft.com/office/drawing/2014/main" id="{FA30D48F-9176-4E51-9F1D-EB558D9656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 xmlns:a16="http://schemas.microsoft.com/office/drawing/2014/main" id="{2E29D0BB-994B-443F-911B-594AB21F1B43}"/>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5" name="바닥글 개체 틀 4">
            <a:extLst>
              <a:ext uri="{FF2B5EF4-FFF2-40B4-BE49-F238E27FC236}">
                <a16:creationId xmlns="" xmlns:a16="http://schemas.microsoft.com/office/drawing/2014/main" id="{D64720E7-8C2D-49C4-857F-89E763C3FBE5}"/>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 xmlns:a16="http://schemas.microsoft.com/office/drawing/2014/main" id="{24FFBB76-7780-4C61-9395-46DDB91F4DB7}"/>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76336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1690F6EA-4278-44CC-9AF6-A98E125C57A4}"/>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 xmlns:a16="http://schemas.microsoft.com/office/drawing/2014/main" id="{41AE37A3-F3FD-4610-A36C-9D891DCD6037}"/>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 xmlns:a16="http://schemas.microsoft.com/office/drawing/2014/main" id="{9888E076-AA5F-4AEC-849F-2FFA826CEEC1}"/>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 xmlns:a16="http://schemas.microsoft.com/office/drawing/2014/main" id="{70739B6A-DB5E-47E2-8469-290A3D13A333}"/>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6" name="바닥글 개체 틀 5">
            <a:extLst>
              <a:ext uri="{FF2B5EF4-FFF2-40B4-BE49-F238E27FC236}">
                <a16:creationId xmlns="" xmlns:a16="http://schemas.microsoft.com/office/drawing/2014/main" id="{5289DAE6-2CDF-4D52-9C65-FF06DBA8E21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 xmlns:a16="http://schemas.microsoft.com/office/drawing/2014/main" id="{9036CC8F-CA44-4C1D-9D55-E4D8914D8742}"/>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379321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AB49F400-E33C-49A5-895B-467E33124C6F}"/>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1330DC93-65EF-47C3-B570-EA5E39649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 xmlns:a16="http://schemas.microsoft.com/office/drawing/2014/main" id="{098F4F7C-2C57-4610-A658-3F77BBEA2655}"/>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 xmlns:a16="http://schemas.microsoft.com/office/drawing/2014/main" id="{F32AD058-197E-42F6-BD2C-3D947D3AD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 xmlns:a16="http://schemas.microsoft.com/office/drawing/2014/main" id="{4481295A-F027-4797-B654-BDE174FCFF31}"/>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 xmlns:a16="http://schemas.microsoft.com/office/drawing/2014/main" id="{2E633138-2062-4E9F-806A-34BF7B04AE5C}"/>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8" name="바닥글 개체 틀 7">
            <a:extLst>
              <a:ext uri="{FF2B5EF4-FFF2-40B4-BE49-F238E27FC236}">
                <a16:creationId xmlns="" xmlns:a16="http://schemas.microsoft.com/office/drawing/2014/main" id="{D7F6C29C-5BB3-4B52-847A-C27C92917A0F}"/>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 xmlns:a16="http://schemas.microsoft.com/office/drawing/2014/main" id="{C2A1F6A5-A5B9-40F4-A2FC-6CDBA735719A}"/>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31729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83E0B4F4-2C0B-4074-9F0E-23E7FFD90430}"/>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 xmlns:a16="http://schemas.microsoft.com/office/drawing/2014/main" id="{BFC86F1A-9D9D-4E7A-927D-52209F6CC174}"/>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4" name="바닥글 개체 틀 3">
            <a:extLst>
              <a:ext uri="{FF2B5EF4-FFF2-40B4-BE49-F238E27FC236}">
                <a16:creationId xmlns="" xmlns:a16="http://schemas.microsoft.com/office/drawing/2014/main" id="{3323AFB1-79B1-4A84-B151-2B5080626104}"/>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 xmlns:a16="http://schemas.microsoft.com/office/drawing/2014/main" id="{CC660F7A-B703-477C-A4CE-A19F61F11CCB}"/>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157551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 xmlns:a16="http://schemas.microsoft.com/office/drawing/2014/main" id="{88E6BC7A-51A4-4A89-96F4-87FCE49858DA}"/>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3" name="바닥글 개체 틀 2">
            <a:extLst>
              <a:ext uri="{FF2B5EF4-FFF2-40B4-BE49-F238E27FC236}">
                <a16:creationId xmlns="" xmlns:a16="http://schemas.microsoft.com/office/drawing/2014/main" id="{3D7A964B-C0F2-4BC7-95EB-33DB8435B550}"/>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 xmlns:a16="http://schemas.microsoft.com/office/drawing/2014/main" id="{D763D6F5-EC90-4F6F-A12D-A25237957034}"/>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54594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13EF2138-6B12-44C6-B5AB-B984B3904891}"/>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 xmlns:a16="http://schemas.microsoft.com/office/drawing/2014/main" id="{6FD22BD4-94DC-44C3-B6DE-2975FFCD1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 xmlns:a16="http://schemas.microsoft.com/office/drawing/2014/main" id="{73909C73-C794-471B-A891-E4DDAEEC3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 xmlns:a16="http://schemas.microsoft.com/office/drawing/2014/main" id="{088C4779-143A-42D0-B866-DD5EE95E76E7}"/>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6" name="바닥글 개체 틀 5">
            <a:extLst>
              <a:ext uri="{FF2B5EF4-FFF2-40B4-BE49-F238E27FC236}">
                <a16:creationId xmlns="" xmlns:a16="http://schemas.microsoft.com/office/drawing/2014/main" id="{658D6C37-9C10-4F5E-B002-E9B9A3E127B1}"/>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 xmlns:a16="http://schemas.microsoft.com/office/drawing/2014/main" id="{624CA10B-F9EC-423E-843B-E3AD959655E7}"/>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154486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711FC8CA-7436-49CB-AF9C-EC23A7B783BE}"/>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 xmlns:a16="http://schemas.microsoft.com/office/drawing/2014/main" id="{52AF6273-6778-4329-8FFB-2BC0786B22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 xmlns:a16="http://schemas.microsoft.com/office/drawing/2014/main" id="{BB1DA7C9-B255-4452-8634-76924FAF5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 xmlns:a16="http://schemas.microsoft.com/office/drawing/2014/main" id="{46FB52A2-0AEC-42CB-962E-EB347D8DA418}"/>
              </a:ext>
            </a:extLst>
          </p:cNvPr>
          <p:cNvSpPr>
            <a:spLocks noGrp="1"/>
          </p:cNvSpPr>
          <p:nvPr>
            <p:ph type="dt" sz="half" idx="10"/>
          </p:nvPr>
        </p:nvSpPr>
        <p:spPr/>
        <p:txBody>
          <a:bodyPr/>
          <a:lstStyle/>
          <a:p>
            <a:fld id="{0AE8C94D-8A9A-4614-8F39-A77A1A5F8E13}" type="datetimeFigureOut">
              <a:rPr lang="ko-KR" altLang="en-US" smtClean="0"/>
              <a:t>2021-11-01</a:t>
            </a:fld>
            <a:endParaRPr lang="ko-KR" altLang="en-US"/>
          </a:p>
        </p:txBody>
      </p:sp>
      <p:sp>
        <p:nvSpPr>
          <p:cNvPr id="6" name="바닥글 개체 틀 5">
            <a:extLst>
              <a:ext uri="{FF2B5EF4-FFF2-40B4-BE49-F238E27FC236}">
                <a16:creationId xmlns="" xmlns:a16="http://schemas.microsoft.com/office/drawing/2014/main" id="{E3E349E6-2B84-4C63-AAE7-8095C43D070E}"/>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 xmlns:a16="http://schemas.microsoft.com/office/drawing/2014/main" id="{4FECC06E-5952-4FF9-B5BF-7479CC466BAB}"/>
              </a:ext>
            </a:extLst>
          </p:cNvPr>
          <p:cNvSpPr>
            <a:spLocks noGrp="1"/>
          </p:cNvSpPr>
          <p:nvPr>
            <p:ph type="sldNum" sz="quarter" idx="12"/>
          </p:nvPr>
        </p:nvSpPr>
        <p:spPr/>
        <p:txBody>
          <a:body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227575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 xmlns:a16="http://schemas.microsoft.com/office/drawing/2014/main" id="{FDC586CA-D969-4F5B-BB9D-C0C76BBFF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A1F96468-A76C-46B0-8FAA-BCB38CFFB8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48F4F029-1FB1-4610-AE15-FBD4D49D9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8C94D-8A9A-4614-8F39-A77A1A5F8E13}" type="datetimeFigureOut">
              <a:rPr lang="ko-KR" altLang="en-US" smtClean="0"/>
              <a:t>2021-11-01</a:t>
            </a:fld>
            <a:endParaRPr lang="ko-KR" altLang="en-US"/>
          </a:p>
        </p:txBody>
      </p:sp>
      <p:sp>
        <p:nvSpPr>
          <p:cNvPr id="5" name="바닥글 개체 틀 4">
            <a:extLst>
              <a:ext uri="{FF2B5EF4-FFF2-40B4-BE49-F238E27FC236}">
                <a16:creationId xmlns="" xmlns:a16="http://schemas.microsoft.com/office/drawing/2014/main" id="{2359D40A-A42D-4FF7-924B-A1B473B0A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 xmlns:a16="http://schemas.microsoft.com/office/drawing/2014/main" id="{B4374AF9-874F-49AC-BD35-F7B11C6093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0CFAFB-4259-4F25-ABC3-E6A41BF7E5C8}" type="slidenum">
              <a:rPr lang="ko-KR" altLang="en-US" smtClean="0"/>
              <a:t>‹#›</a:t>
            </a:fld>
            <a:endParaRPr lang="ko-KR" altLang="en-US"/>
          </a:p>
        </p:txBody>
      </p:sp>
    </p:spTree>
    <p:extLst>
      <p:ext uri="{BB962C8B-B14F-4D97-AF65-F5344CB8AC3E}">
        <p14:creationId xmlns:p14="http://schemas.microsoft.com/office/powerpoint/2010/main" val="2721361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직사각형 2">
            <a:extLst>
              <a:ext uri="{FF2B5EF4-FFF2-40B4-BE49-F238E27FC236}">
                <a16:creationId xmlns="" xmlns:a16="http://schemas.microsoft.com/office/drawing/2014/main" id="{ADAFC6E9-40F8-410D-B8C9-394B53F33A72}"/>
              </a:ext>
            </a:extLst>
          </p:cNvPr>
          <p:cNvSpPr/>
          <p:nvPr/>
        </p:nvSpPr>
        <p:spPr>
          <a:xfrm>
            <a:off x="0" y="1933303"/>
            <a:ext cx="12188952" cy="1495697"/>
          </a:xfrm>
          <a:prstGeom prst="rect">
            <a:avLst/>
          </a:prstGeom>
          <a:solidFill>
            <a:srgbClr val="D7E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a:extLst>
              <a:ext uri="{FF2B5EF4-FFF2-40B4-BE49-F238E27FC236}">
                <a16:creationId xmlns=""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 xmlns:a16="http://schemas.microsoft.com/office/drawing/2014/main" id="{C7076426-69A1-470C-8ABF-4C36578374AD}"/>
              </a:ext>
            </a:extLst>
          </p:cNvPr>
          <p:cNvSpPr txBox="1"/>
          <p:nvPr/>
        </p:nvSpPr>
        <p:spPr>
          <a:xfrm>
            <a:off x="-1524" y="2204097"/>
            <a:ext cx="12193524" cy="954107"/>
          </a:xfrm>
          <a:prstGeom prst="rect">
            <a:avLst/>
          </a:prstGeom>
          <a:noFill/>
        </p:spPr>
        <p:txBody>
          <a:bodyPr wrap="square" rtlCol="0">
            <a:spAutoFit/>
          </a:bodyPr>
          <a:lstStyle/>
          <a:p>
            <a:pPr algn="ctr"/>
            <a:r>
              <a:rPr lang="en-US" altLang="ko-KR" sz="2800" b="1" dirty="0">
                <a:latin typeface="Rockwell" panose="02060603020205020403" pitchFamily="18" charset="0"/>
                <a:ea typeface="MICE고딕 OTF Bold" panose="00000800000000000000" pitchFamily="50" charset="-127"/>
                <a:cs typeface="Calibri" panose="020F0502020204030204" pitchFamily="34" charset="0"/>
              </a:rPr>
              <a:t>What Should be Considered During Implantation,</a:t>
            </a:r>
          </a:p>
          <a:p>
            <a:pPr algn="ctr"/>
            <a:r>
              <a:rPr lang="en-US" altLang="ko-KR" sz="2800" b="1" dirty="0">
                <a:latin typeface="Rockwell" panose="02060603020205020403" pitchFamily="18" charset="0"/>
                <a:ea typeface="MICE고딕 OTF Bold" panose="00000800000000000000" pitchFamily="50" charset="-127"/>
                <a:cs typeface="Calibri" panose="020F0502020204030204" pitchFamily="34" charset="0"/>
              </a:rPr>
              <a:t>Single vs. Dual Coil, Transvenous vs. Subcutaneous </a:t>
            </a:r>
            <a:r>
              <a:rPr lang="en-US" altLang="ko-KR" sz="2800" b="1" dirty="0" err="1">
                <a:latin typeface="Rockwell" panose="02060603020205020403" pitchFamily="18" charset="0"/>
                <a:ea typeface="MICE고딕 OTF Bold" panose="00000800000000000000" pitchFamily="50" charset="-127"/>
                <a:cs typeface="Calibri" panose="020F0502020204030204" pitchFamily="34" charset="0"/>
              </a:rPr>
              <a:t>Etc</a:t>
            </a:r>
            <a:r>
              <a:rPr lang="en-US" altLang="ko-KR" sz="2800" b="1" dirty="0">
                <a:latin typeface="Rockwell" panose="02060603020205020403" pitchFamily="18" charset="0"/>
                <a:ea typeface="MICE고딕 OTF Bold" panose="00000800000000000000" pitchFamily="50" charset="-127"/>
                <a:cs typeface="Calibri" panose="020F0502020204030204" pitchFamily="34" charset="0"/>
              </a:rPr>
              <a:t>?</a:t>
            </a:r>
            <a:endParaRPr lang="ko-KR" altLang="en-US" sz="2800" b="1" dirty="0">
              <a:latin typeface="Rockwell" panose="02060603020205020403" pitchFamily="18" charset="0"/>
              <a:ea typeface="MICE고딕 OTF Bold" panose="00000800000000000000" pitchFamily="50" charset="-127"/>
              <a:cs typeface="Calibri" panose="020F0502020204030204" pitchFamily="34" charset="0"/>
            </a:endParaRPr>
          </a:p>
        </p:txBody>
      </p:sp>
      <p:sp>
        <p:nvSpPr>
          <p:cNvPr id="6" name="TextBox 5">
            <a:extLst>
              <a:ext uri="{FF2B5EF4-FFF2-40B4-BE49-F238E27FC236}">
                <a16:creationId xmlns="" xmlns:a16="http://schemas.microsoft.com/office/drawing/2014/main" id="{0557BE2E-9B69-4D54-A320-8227760B23C2}"/>
              </a:ext>
            </a:extLst>
          </p:cNvPr>
          <p:cNvSpPr txBox="1"/>
          <p:nvPr/>
        </p:nvSpPr>
        <p:spPr>
          <a:xfrm>
            <a:off x="-1524" y="4758328"/>
            <a:ext cx="12193524" cy="954107"/>
          </a:xfrm>
          <a:prstGeom prst="rect">
            <a:avLst/>
          </a:prstGeom>
          <a:noFill/>
        </p:spPr>
        <p:txBody>
          <a:bodyPr wrap="square" rtlCol="0">
            <a:spAutoFit/>
          </a:bodyPr>
          <a:lstStyle/>
          <a:p>
            <a:pPr algn="ctr"/>
            <a:r>
              <a:rPr lang="ko-KR" altLang="en-US" sz="2800" b="1" dirty="0" smtClean="0">
                <a:latin typeface="휴먼엑스포" panose="02030504000101010101" pitchFamily="18" charset="-127"/>
                <a:ea typeface="휴먼엑스포" panose="02030504000101010101" pitchFamily="18" charset="-127"/>
              </a:rPr>
              <a:t>전남대학교 의과대학 순환기내과</a:t>
            </a:r>
            <a:endParaRPr lang="en-US" altLang="ko-KR" sz="2800" b="1" dirty="0">
              <a:latin typeface="휴먼엑스포" panose="02030504000101010101" pitchFamily="18" charset="-127"/>
              <a:ea typeface="휴먼엑스포" panose="02030504000101010101" pitchFamily="18" charset="-127"/>
            </a:endParaRPr>
          </a:p>
          <a:p>
            <a:pPr algn="ctr"/>
            <a:r>
              <a:rPr lang="ko-KR" altLang="en-US" sz="2800" b="1" dirty="0" err="1" smtClean="0">
                <a:latin typeface="휴먼엑스포" panose="02030504000101010101" pitchFamily="18" charset="-127"/>
                <a:ea typeface="휴먼엑스포" panose="02030504000101010101" pitchFamily="18" charset="-127"/>
              </a:rPr>
              <a:t>박형욱</a:t>
            </a:r>
            <a:endParaRPr lang="ko-KR" altLang="en-US" sz="2800" b="1" dirty="0">
              <a:latin typeface="휴먼엑스포" panose="02030504000101010101" pitchFamily="18" charset="-127"/>
              <a:ea typeface="휴먼엑스포" panose="02030504000101010101" pitchFamily="18" charset="-127"/>
            </a:endParaRPr>
          </a:p>
        </p:txBody>
      </p:sp>
      <p:sp>
        <p:nvSpPr>
          <p:cNvPr id="7" name="TextBox 6">
            <a:extLst>
              <a:ext uri="{FF2B5EF4-FFF2-40B4-BE49-F238E27FC236}">
                <a16:creationId xmlns="" xmlns:a16="http://schemas.microsoft.com/office/drawing/2014/main" id="{AD1F75A5-9947-4005-A4DD-9DAC5F59C764}"/>
              </a:ext>
            </a:extLst>
          </p:cNvPr>
          <p:cNvSpPr txBox="1"/>
          <p:nvPr/>
        </p:nvSpPr>
        <p:spPr>
          <a:xfrm>
            <a:off x="-1" y="1594747"/>
            <a:ext cx="12188952" cy="338554"/>
          </a:xfrm>
          <a:prstGeom prst="rect">
            <a:avLst/>
          </a:prstGeom>
          <a:noFill/>
        </p:spPr>
        <p:txBody>
          <a:bodyPr wrap="square" rtlCol="0">
            <a:spAutoFit/>
          </a:bodyPr>
          <a:lstStyle/>
          <a:p>
            <a:r>
              <a:rPr lang="en-US" altLang="ko-KR" sz="1600" dirty="0">
                <a:latin typeface="Calibri" panose="020F0502020204030204" pitchFamily="34" charset="0"/>
                <a:ea typeface="MICE고딕 OTF" panose="00000800000000000000" pitchFamily="50" charset="-127"/>
                <a:cs typeface="Calibri" panose="020F0502020204030204" pitchFamily="34" charset="0"/>
              </a:rPr>
              <a:t>Session 3. Device Programming &amp; Management for VT/VF</a:t>
            </a:r>
          </a:p>
        </p:txBody>
      </p:sp>
    </p:spTree>
    <p:extLst>
      <p:ext uri="{BB962C8B-B14F-4D97-AF65-F5344CB8AC3E}">
        <p14:creationId xmlns:p14="http://schemas.microsoft.com/office/powerpoint/2010/main" val="212455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33693" y="1245229"/>
            <a:ext cx="10998438" cy="523220"/>
          </a:xfrm>
          <a:prstGeom prst="rect">
            <a:avLst/>
          </a:prstGeom>
          <a:noFill/>
        </p:spPr>
        <p:txBody>
          <a:bodyPr wrap="square" rtlCol="0">
            <a:spAutoFit/>
          </a:bodyPr>
          <a:lstStyle/>
          <a:p>
            <a:r>
              <a:rPr lang="en-US" altLang="ko-KR" sz="2800" b="1" dirty="0">
                <a:latin typeface="Rockwell" panose="02060603020205020403" pitchFamily="18" charset="0"/>
              </a:rPr>
              <a:t>Right ventricular lead position</a:t>
            </a:r>
            <a:endParaRPr lang="ko-KR" altLang="en-US" sz="2800" b="1" dirty="0">
              <a:latin typeface="Rockwell" panose="02060603020205020403" pitchFamily="18" charset="0"/>
              <a:ea typeface="HY태고딕" panose="02030600000101010101" pitchFamily="18" charset="-127"/>
            </a:endParaRPr>
          </a:p>
        </p:txBody>
      </p:sp>
      <p:sp>
        <p:nvSpPr>
          <p:cNvPr id="4" name="TextBox 3">
            <a:extLst>
              <a:ext uri="{FF2B5EF4-FFF2-40B4-BE49-F238E27FC236}">
                <a16:creationId xmlns="" xmlns:a16="http://schemas.microsoft.com/office/drawing/2014/main" id="{246A5076-5FFF-4473-8E8E-CE229352276F}"/>
              </a:ext>
            </a:extLst>
          </p:cNvPr>
          <p:cNvSpPr txBox="1"/>
          <p:nvPr/>
        </p:nvSpPr>
        <p:spPr>
          <a:xfrm>
            <a:off x="551409" y="2012433"/>
            <a:ext cx="5849391" cy="1477328"/>
          </a:xfrm>
          <a:prstGeom prst="rect">
            <a:avLst/>
          </a:prstGeom>
          <a:noFill/>
        </p:spPr>
        <p:txBody>
          <a:bodyPr wrap="square" rtlCol="0">
            <a:spAutoFit/>
          </a:bodyPr>
          <a:lstStyle/>
          <a:p>
            <a:r>
              <a:rPr lang="en-US" altLang="ko-KR" dirty="0" smtClean="0">
                <a:latin typeface="Rockwell" panose="02060603020205020403" pitchFamily="18" charset="0"/>
              </a:rPr>
              <a:t>ICD lead position </a:t>
            </a:r>
            <a:r>
              <a:rPr lang="en-US" altLang="ko-KR" dirty="0">
                <a:latin typeface="Rockwell" panose="02060603020205020403" pitchFamily="18" charset="0"/>
              </a:rPr>
              <a:t>between the RVOT and </a:t>
            </a:r>
            <a:r>
              <a:rPr lang="en-US" altLang="ko-KR" dirty="0" smtClean="0">
                <a:latin typeface="Rockwell" panose="02060603020205020403" pitchFamily="18" charset="0"/>
              </a:rPr>
              <a:t>RVA</a:t>
            </a:r>
          </a:p>
          <a:p>
            <a:endParaRPr lang="en-US" altLang="ko-KR" dirty="0">
              <a:latin typeface="Rockwell" panose="02060603020205020403" pitchFamily="18" charset="0"/>
            </a:endParaRPr>
          </a:p>
          <a:p>
            <a:r>
              <a:rPr lang="en-US" altLang="ko-KR" dirty="0" smtClean="0">
                <a:latin typeface="Rockwell" panose="02060603020205020403" pitchFamily="18" charset="0"/>
              </a:rPr>
              <a:t>; </a:t>
            </a:r>
            <a:r>
              <a:rPr lang="en-US" altLang="ko-KR" dirty="0">
                <a:latin typeface="Rockwell" panose="02060603020205020403" pitchFamily="18" charset="0"/>
              </a:rPr>
              <a:t>N</a:t>
            </a:r>
            <a:r>
              <a:rPr lang="en-US" altLang="ko-KR" dirty="0" smtClean="0">
                <a:latin typeface="Rockwell" panose="02060603020205020403" pitchFamily="18" charset="0"/>
              </a:rPr>
              <a:t>o </a:t>
            </a:r>
            <a:r>
              <a:rPr lang="en-US" altLang="ko-KR" dirty="0">
                <a:latin typeface="Rockwell" panose="02060603020205020403" pitchFamily="18" charset="0"/>
              </a:rPr>
              <a:t>meaningful </a:t>
            </a:r>
            <a:r>
              <a:rPr lang="en-US" altLang="ko-KR" dirty="0" smtClean="0">
                <a:latin typeface="Rockwell" panose="02060603020205020403" pitchFamily="18" charset="0"/>
              </a:rPr>
              <a:t>differences in DFT</a:t>
            </a:r>
          </a:p>
          <a:p>
            <a:r>
              <a:rPr lang="en-US" altLang="ko-KR" dirty="0" smtClean="0">
                <a:latin typeface="Rockwell" panose="02060603020205020403" pitchFamily="18" charset="0"/>
              </a:rPr>
              <a:t>; Similar </a:t>
            </a:r>
            <a:r>
              <a:rPr lang="en-US" altLang="ko-KR" dirty="0">
                <a:latin typeface="Rockwell" panose="02060603020205020403" pitchFamily="18" charset="0"/>
              </a:rPr>
              <a:t>threshold measurements</a:t>
            </a:r>
            <a:r>
              <a:rPr lang="en-US" altLang="ko-KR" dirty="0" smtClean="0">
                <a:latin typeface="Rockwell" panose="02060603020205020403" pitchFamily="18" charset="0"/>
              </a:rPr>
              <a:t>. </a:t>
            </a:r>
          </a:p>
          <a:p>
            <a:r>
              <a:rPr lang="en-US" altLang="ko-KR" dirty="0" smtClean="0">
                <a:latin typeface="Rockwell" panose="02060603020205020403" pitchFamily="18" charset="0"/>
              </a:rPr>
              <a:t>; No </a:t>
            </a:r>
            <a:r>
              <a:rPr lang="en-US" altLang="ko-KR" dirty="0">
                <a:latin typeface="Rockwell" panose="02060603020205020403" pitchFamily="18" charset="0"/>
              </a:rPr>
              <a:t>significant differences in outcome </a:t>
            </a:r>
            <a:endParaRPr lang="en-US" altLang="ko-KR" dirty="0" smtClean="0">
              <a:latin typeface="Rockwell" panose="02060603020205020403" pitchFamily="18" charset="0"/>
            </a:endParaRPr>
          </a:p>
        </p:txBody>
      </p:sp>
      <p:sp>
        <p:nvSpPr>
          <p:cNvPr id="2" name="직사각형 1"/>
          <p:cNvSpPr/>
          <p:nvPr/>
        </p:nvSpPr>
        <p:spPr>
          <a:xfrm>
            <a:off x="7015314" y="5723785"/>
            <a:ext cx="4829531" cy="646331"/>
          </a:xfrm>
          <a:prstGeom prst="rect">
            <a:avLst/>
          </a:prstGeom>
        </p:spPr>
        <p:txBody>
          <a:bodyPr wrap="square">
            <a:spAutoFit/>
          </a:bodyPr>
          <a:lstStyle/>
          <a:p>
            <a:r>
              <a:rPr lang="en-US" altLang="ko-KR" sz="1200" dirty="0" smtClean="0">
                <a:latin typeface="Rockwell" panose="02060603020205020403" pitchFamily="18" charset="0"/>
              </a:rPr>
              <a:t>Reynolds </a:t>
            </a:r>
            <a:r>
              <a:rPr lang="en-US" altLang="ko-KR" sz="1200" dirty="0">
                <a:latin typeface="Rockwell" panose="02060603020205020403" pitchFamily="18" charset="0"/>
              </a:rPr>
              <a:t>CR, </a:t>
            </a:r>
            <a:r>
              <a:rPr lang="en-US" altLang="ko-KR" sz="1200" dirty="0" smtClean="0">
                <a:latin typeface="Rockwell" panose="02060603020205020403" pitchFamily="18" charset="0"/>
              </a:rPr>
              <a:t> et al.  Heart </a:t>
            </a:r>
            <a:r>
              <a:rPr lang="en-US" altLang="ko-KR" sz="1200" dirty="0">
                <a:latin typeface="Rockwell" panose="02060603020205020403" pitchFamily="18" charset="0"/>
              </a:rPr>
              <a:t>Rhythm 2010;7:1561–6.</a:t>
            </a:r>
          </a:p>
          <a:p>
            <a:r>
              <a:rPr lang="en-US" altLang="ko-KR" sz="1200" dirty="0" err="1" smtClean="0">
                <a:latin typeface="Rockwell" panose="02060603020205020403" pitchFamily="18" charset="0"/>
              </a:rPr>
              <a:t>Mollerus</a:t>
            </a:r>
            <a:r>
              <a:rPr lang="en-US" altLang="ko-KR" sz="1200" dirty="0" smtClean="0">
                <a:latin typeface="Rockwell" panose="02060603020205020403" pitchFamily="18" charset="0"/>
              </a:rPr>
              <a:t> </a:t>
            </a:r>
            <a:r>
              <a:rPr lang="en-US" altLang="ko-KR" sz="1200" dirty="0">
                <a:latin typeface="Rockwell" panose="02060603020205020403" pitchFamily="18" charset="0"/>
              </a:rPr>
              <a:t>M, </a:t>
            </a:r>
            <a:r>
              <a:rPr lang="en-US" altLang="ko-KR" sz="1200" dirty="0" smtClean="0">
                <a:latin typeface="Rockwell" panose="02060603020205020403" pitchFamily="18" charset="0"/>
              </a:rPr>
              <a:t> et al  J </a:t>
            </a:r>
            <a:r>
              <a:rPr lang="en-US" altLang="ko-KR" sz="1200" dirty="0" err="1" smtClean="0">
                <a:latin typeface="Rockwell" panose="02060603020205020403" pitchFamily="18" charset="0"/>
              </a:rPr>
              <a:t>Interv</a:t>
            </a:r>
            <a:r>
              <a:rPr lang="en-US" altLang="ko-KR" sz="1200" dirty="0" smtClean="0">
                <a:latin typeface="Rockwell" panose="02060603020205020403" pitchFamily="18" charset="0"/>
              </a:rPr>
              <a:t> </a:t>
            </a:r>
            <a:r>
              <a:rPr lang="en-US" altLang="ko-KR" sz="1200" dirty="0">
                <a:latin typeface="Rockwell" panose="02060603020205020403" pitchFamily="18" charset="0"/>
              </a:rPr>
              <a:t>Card </a:t>
            </a:r>
            <a:r>
              <a:rPr lang="en-US" altLang="ko-KR" sz="1200" dirty="0" err="1">
                <a:latin typeface="Rockwell" panose="02060603020205020403" pitchFamily="18" charset="0"/>
              </a:rPr>
              <a:t>Electrophysiol</a:t>
            </a:r>
            <a:r>
              <a:rPr lang="en-US" altLang="ko-KR" sz="1200" dirty="0">
                <a:latin typeface="Rockwell" panose="02060603020205020403" pitchFamily="18" charset="0"/>
              </a:rPr>
              <a:t> 2008;22:221–5.</a:t>
            </a:r>
          </a:p>
          <a:p>
            <a:r>
              <a:rPr lang="en-US" altLang="ko-KR" sz="1200" dirty="0" smtClean="0">
                <a:latin typeface="Rockwell" panose="02060603020205020403" pitchFamily="18" charset="0"/>
              </a:rPr>
              <a:t>Crossley </a:t>
            </a:r>
            <a:r>
              <a:rPr lang="en-US" altLang="ko-KR" sz="1200" dirty="0">
                <a:latin typeface="Rockwell" panose="02060603020205020403" pitchFamily="18" charset="0"/>
              </a:rPr>
              <a:t>GH, </a:t>
            </a:r>
            <a:r>
              <a:rPr lang="en-US" altLang="ko-KR" sz="1200" dirty="0" smtClean="0">
                <a:latin typeface="Rockwell" panose="02060603020205020403" pitchFamily="18" charset="0"/>
              </a:rPr>
              <a:t> et al.  </a:t>
            </a:r>
            <a:r>
              <a:rPr lang="en-US" altLang="ko-KR" sz="1200" dirty="0">
                <a:latin typeface="Rockwell" panose="02060603020205020403" pitchFamily="18" charset="0"/>
              </a:rPr>
              <a:t>Pacing </a:t>
            </a:r>
            <a:r>
              <a:rPr lang="en-US" altLang="ko-KR" sz="1200" dirty="0" err="1">
                <a:latin typeface="Rockwell" panose="02060603020205020403" pitchFamily="18" charset="0"/>
              </a:rPr>
              <a:t>Clin</a:t>
            </a:r>
            <a:r>
              <a:rPr lang="en-US" altLang="ko-KR" sz="1200" dirty="0">
                <a:latin typeface="Rockwell" panose="02060603020205020403" pitchFamily="18" charset="0"/>
              </a:rPr>
              <a:t> </a:t>
            </a:r>
            <a:r>
              <a:rPr lang="en-US" altLang="ko-KR" sz="1200" dirty="0" err="1">
                <a:latin typeface="Rockwell" panose="02060603020205020403" pitchFamily="18" charset="0"/>
              </a:rPr>
              <a:t>Electrophysiol</a:t>
            </a:r>
            <a:r>
              <a:rPr lang="en-US" altLang="ko-KR" sz="1200" dirty="0">
                <a:latin typeface="Rockwell" panose="02060603020205020403" pitchFamily="18" charset="0"/>
              </a:rPr>
              <a:t> 2009;32:166–71</a:t>
            </a:r>
            <a:r>
              <a:rPr lang="en-US" altLang="ko-KR" sz="1200" dirty="0" smtClean="0">
                <a:latin typeface="Rockwell" panose="02060603020205020403" pitchFamily="18" charset="0"/>
              </a:rPr>
              <a:t>.</a:t>
            </a:r>
            <a:endParaRPr lang="en-US" altLang="ko-KR" sz="1200" dirty="0">
              <a:latin typeface="Rockwell" panose="02060603020205020403" pitchFamily="18" charset="0"/>
            </a:endParaRPr>
          </a:p>
        </p:txBody>
      </p:sp>
      <p:pic>
        <p:nvPicPr>
          <p:cNvPr id="2052" name="Picture 4" descr="Randomized comparison of defibrillation thresholds from the right  ventricular apex and outflow tract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314" y="2171699"/>
            <a:ext cx="3843716" cy="27351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734" y="3652684"/>
            <a:ext cx="3765943" cy="273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479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33692" y="1384419"/>
            <a:ext cx="10998438" cy="523220"/>
          </a:xfrm>
          <a:prstGeom prst="rect">
            <a:avLst/>
          </a:prstGeom>
          <a:noFill/>
        </p:spPr>
        <p:txBody>
          <a:bodyPr wrap="square" rtlCol="0">
            <a:spAutoFit/>
          </a:bodyPr>
          <a:lstStyle/>
          <a:p>
            <a:r>
              <a:rPr lang="en-US" altLang="ko-KR" sz="2800" b="1" dirty="0">
                <a:latin typeface="Rockwell" panose="02060603020205020403" pitchFamily="18" charset="0"/>
              </a:rPr>
              <a:t>Single-coil vs. dual-coil ICD leads</a:t>
            </a:r>
            <a:endParaRPr lang="ko-KR" altLang="en-US" sz="2800" b="1" dirty="0">
              <a:latin typeface="Rockwell" panose="02060603020205020403" pitchFamily="18" charset="0"/>
              <a:ea typeface="HY태고딕" panose="02030600000101010101" pitchFamily="18" charset="-127"/>
            </a:endParaRPr>
          </a:p>
        </p:txBody>
      </p:sp>
      <p:sp>
        <p:nvSpPr>
          <p:cNvPr id="4" name="TextBox 3">
            <a:extLst>
              <a:ext uri="{FF2B5EF4-FFF2-40B4-BE49-F238E27FC236}">
                <a16:creationId xmlns="" xmlns:a16="http://schemas.microsoft.com/office/drawing/2014/main" id="{246A5076-5FFF-4473-8E8E-CE229352276F}"/>
              </a:ext>
            </a:extLst>
          </p:cNvPr>
          <p:cNvSpPr txBox="1"/>
          <p:nvPr/>
        </p:nvSpPr>
        <p:spPr>
          <a:xfrm>
            <a:off x="437248" y="2277775"/>
            <a:ext cx="6013910" cy="3693319"/>
          </a:xfrm>
          <a:prstGeom prst="rect">
            <a:avLst/>
          </a:prstGeom>
          <a:noFill/>
        </p:spPr>
        <p:txBody>
          <a:bodyPr wrap="square" rtlCol="0">
            <a:spAutoFit/>
          </a:bodyPr>
          <a:lstStyle/>
          <a:p>
            <a:r>
              <a:rPr lang="en-US" altLang="ko-KR" dirty="0" smtClean="0">
                <a:latin typeface="Rockwell" panose="02060603020205020403" pitchFamily="18" charset="0"/>
              </a:rPr>
              <a:t>Dual-coil </a:t>
            </a:r>
            <a:r>
              <a:rPr lang="en-US" altLang="ko-KR" dirty="0">
                <a:latin typeface="Rockwell" panose="02060603020205020403" pitchFamily="18" charset="0"/>
              </a:rPr>
              <a:t>ICD </a:t>
            </a:r>
            <a:r>
              <a:rPr lang="en-US" altLang="ko-KR" dirty="0" smtClean="0">
                <a:latin typeface="Rockwell" panose="02060603020205020403" pitchFamily="18" charset="0"/>
              </a:rPr>
              <a:t>leads; </a:t>
            </a:r>
          </a:p>
          <a:p>
            <a:endParaRPr lang="en-US" altLang="ko-KR" dirty="0" smtClean="0">
              <a:latin typeface="Rockwell" panose="02060603020205020403" pitchFamily="18" charset="0"/>
            </a:endParaRPr>
          </a:p>
          <a:p>
            <a:r>
              <a:rPr lang="en-US" altLang="ko-KR" dirty="0" smtClean="0">
                <a:latin typeface="Rockwell" panose="02060603020205020403" pitchFamily="18" charset="0"/>
              </a:rPr>
              <a:t>- Higher shock </a:t>
            </a:r>
            <a:r>
              <a:rPr lang="en-US" altLang="ko-KR" dirty="0">
                <a:latin typeface="Rockwell" panose="02060603020205020403" pitchFamily="18" charset="0"/>
              </a:rPr>
              <a:t>conversion rate of atrial arrhythmias (44.0% vs. 28.8%, </a:t>
            </a:r>
            <a:r>
              <a:rPr lang="en-US" altLang="ko-KR" dirty="0" smtClean="0">
                <a:latin typeface="Rockwell" panose="02060603020205020403" pitchFamily="18" charset="0"/>
              </a:rPr>
              <a:t>P=0.07 in </a:t>
            </a:r>
            <a:r>
              <a:rPr lang="en-US" altLang="ko-KR" dirty="0">
                <a:latin typeface="Rockwell" panose="02060603020205020403" pitchFamily="18" charset="0"/>
              </a:rPr>
              <a:t>the SIMPLE </a:t>
            </a:r>
            <a:r>
              <a:rPr lang="en-US" altLang="ko-KR" dirty="0" smtClean="0">
                <a:latin typeface="Rockwell" panose="02060603020205020403" pitchFamily="18" charset="0"/>
              </a:rPr>
              <a:t>study) </a:t>
            </a:r>
          </a:p>
          <a:p>
            <a:pPr marL="285750" indent="-285750">
              <a:buFontTx/>
              <a:buChar char="-"/>
            </a:pPr>
            <a:r>
              <a:rPr lang="en-US" altLang="ko-KR" dirty="0" smtClean="0">
                <a:latin typeface="Rockwell" panose="02060603020205020403" pitchFamily="18" charset="0"/>
              </a:rPr>
              <a:t>Offer </a:t>
            </a:r>
            <a:r>
              <a:rPr lang="en-US" altLang="ko-KR" dirty="0">
                <a:latin typeface="Rockwell" panose="02060603020205020403" pitchFamily="18" charset="0"/>
              </a:rPr>
              <a:t>additional morphology </a:t>
            </a:r>
            <a:r>
              <a:rPr lang="en-US" altLang="ko-KR" dirty="0" smtClean="0">
                <a:latin typeface="Rockwell" panose="02060603020205020403" pitchFamily="18" charset="0"/>
              </a:rPr>
              <a:t>vectors for rhythm discrimination</a:t>
            </a:r>
            <a:r>
              <a:rPr lang="en-US" altLang="ko-KR" dirty="0">
                <a:latin typeface="Rockwell" panose="02060603020205020403" pitchFamily="18" charset="0"/>
              </a:rPr>
              <a:t>. </a:t>
            </a:r>
            <a:endParaRPr lang="en-US" altLang="ko-KR" dirty="0" smtClean="0">
              <a:latin typeface="Rockwell" panose="02060603020205020403" pitchFamily="18" charset="0"/>
            </a:endParaRPr>
          </a:p>
          <a:p>
            <a:pPr marL="285750" indent="-285750">
              <a:buFontTx/>
              <a:buChar char="-"/>
            </a:pPr>
            <a:r>
              <a:rPr lang="en-US" altLang="ko-KR" dirty="0" smtClean="0">
                <a:latin typeface="Rockwell" panose="02060603020205020403" pitchFamily="18" charset="0"/>
              </a:rPr>
              <a:t>Right-sided </a:t>
            </a:r>
            <a:r>
              <a:rPr lang="en-US" altLang="ko-KR" dirty="0">
                <a:latin typeface="Rockwell" panose="02060603020205020403" pitchFamily="18" charset="0"/>
              </a:rPr>
              <a:t>ICD implants </a:t>
            </a:r>
            <a:endParaRPr lang="en-US" altLang="ko-KR" dirty="0" smtClean="0">
              <a:latin typeface="Rockwell" panose="02060603020205020403" pitchFamily="18" charset="0"/>
            </a:endParaRPr>
          </a:p>
          <a:p>
            <a:pPr marL="285750" indent="-285750">
              <a:buFontTx/>
              <a:buChar char="-"/>
            </a:pPr>
            <a:endParaRPr lang="en-US" altLang="ko-KR" dirty="0" smtClean="0">
              <a:latin typeface="Rockwell" panose="02060603020205020403" pitchFamily="18" charset="0"/>
            </a:endParaRPr>
          </a:p>
          <a:p>
            <a:pPr marL="285750" indent="-285750">
              <a:buFontTx/>
              <a:buChar char="-"/>
            </a:pPr>
            <a:endParaRPr lang="en-US" altLang="ko-KR" dirty="0" smtClean="0">
              <a:latin typeface="Rockwell" panose="02060603020205020403" pitchFamily="18" charset="0"/>
            </a:endParaRPr>
          </a:p>
          <a:p>
            <a:r>
              <a:rPr lang="en-US" altLang="ko-KR" dirty="0" smtClean="0">
                <a:latin typeface="Rockwell" panose="02060603020205020403" pitchFamily="18" charset="0"/>
              </a:rPr>
              <a:t>- </a:t>
            </a:r>
            <a:r>
              <a:rPr lang="en-US" altLang="ko-KR" dirty="0">
                <a:latin typeface="Rockwell" panose="02060603020205020403" pitchFamily="18" charset="0"/>
              </a:rPr>
              <a:t>Difficult and more risky lead extraction</a:t>
            </a:r>
          </a:p>
          <a:p>
            <a:r>
              <a:rPr lang="en-US" altLang="ko-KR" dirty="0">
                <a:latin typeface="Rockwell" panose="02060603020205020403" pitchFamily="18" charset="0"/>
              </a:rPr>
              <a:t>- Clinically irrelevant reduction in DFT (mean 0.81 J, 95% CI 0.31–1.30 J) and no difference in first shock efficacy</a:t>
            </a:r>
            <a:r>
              <a:rPr lang="en-US" altLang="ko-KR" dirty="0" smtClean="0">
                <a:latin typeface="Rockwell" panose="02060603020205020403" pitchFamily="18" charset="0"/>
              </a:rPr>
              <a:t>.</a:t>
            </a:r>
            <a:endParaRPr lang="en-US" altLang="ko-KR" dirty="0">
              <a:latin typeface="Rockwell" panose="02060603020205020403" pitchFamily="18" charset="0"/>
            </a:endParaRPr>
          </a:p>
        </p:txBody>
      </p:sp>
      <p:sp>
        <p:nvSpPr>
          <p:cNvPr id="6" name="직사각형 5"/>
          <p:cNvSpPr/>
          <p:nvPr/>
        </p:nvSpPr>
        <p:spPr>
          <a:xfrm>
            <a:off x="7278218" y="5788220"/>
            <a:ext cx="4649727" cy="1015663"/>
          </a:xfrm>
          <a:prstGeom prst="rect">
            <a:avLst/>
          </a:prstGeom>
        </p:spPr>
        <p:txBody>
          <a:bodyPr wrap="square">
            <a:spAutoFit/>
          </a:bodyPr>
          <a:lstStyle/>
          <a:p>
            <a:r>
              <a:rPr lang="en-US" altLang="ko-KR" sz="1200" dirty="0">
                <a:latin typeface="Rockwell" panose="02060603020205020403" pitchFamily="18" charset="0"/>
              </a:rPr>
              <a:t>Varma N,  et al. Pacing </a:t>
            </a:r>
            <a:r>
              <a:rPr lang="en-US" altLang="ko-KR" sz="1200" dirty="0" err="1">
                <a:latin typeface="Rockwell" panose="02060603020205020403" pitchFamily="18" charset="0"/>
              </a:rPr>
              <a:t>Clin</a:t>
            </a:r>
            <a:r>
              <a:rPr lang="en-US" altLang="ko-KR" sz="1200" dirty="0">
                <a:latin typeface="Rockwell" panose="02060603020205020403" pitchFamily="18" charset="0"/>
              </a:rPr>
              <a:t> </a:t>
            </a:r>
            <a:r>
              <a:rPr lang="en-US" altLang="ko-KR" sz="1200" dirty="0" err="1">
                <a:latin typeface="Rockwell" panose="02060603020205020403" pitchFamily="18" charset="0"/>
              </a:rPr>
              <a:t>Electrophysiol</a:t>
            </a:r>
            <a:r>
              <a:rPr lang="en-US" altLang="ko-KR" sz="1200" dirty="0">
                <a:latin typeface="Rockwell" panose="02060603020205020403" pitchFamily="18" charset="0"/>
              </a:rPr>
              <a:t> 2008;31:1025–35</a:t>
            </a:r>
            <a:endParaRPr lang="ko-KR" altLang="en-US" sz="1200" dirty="0">
              <a:latin typeface="Rockwell" panose="02060603020205020403" pitchFamily="18" charset="0"/>
            </a:endParaRPr>
          </a:p>
          <a:p>
            <a:r>
              <a:rPr lang="it-IT" altLang="ko-KR" sz="1200" dirty="0" smtClean="0">
                <a:latin typeface="Rockwell" panose="02060603020205020403" pitchFamily="18" charset="0"/>
              </a:rPr>
              <a:t>Segreti </a:t>
            </a:r>
            <a:r>
              <a:rPr lang="it-IT" altLang="ko-KR" sz="1200" dirty="0">
                <a:latin typeface="Rockwell" panose="02060603020205020403" pitchFamily="18" charset="0"/>
              </a:rPr>
              <a:t>L, et al.</a:t>
            </a:r>
            <a:r>
              <a:rPr lang="en-US" altLang="ko-KR" sz="1200" dirty="0">
                <a:latin typeface="Rockwell" panose="02060603020205020403" pitchFamily="18" charset="0"/>
              </a:rPr>
              <a:t> Heart Rhythm 2014;11:2196–201.</a:t>
            </a:r>
            <a:endParaRPr lang="ko-KR" altLang="en-US" sz="1200" dirty="0">
              <a:latin typeface="Rockwell" panose="02060603020205020403" pitchFamily="18" charset="0"/>
            </a:endParaRPr>
          </a:p>
          <a:p>
            <a:r>
              <a:rPr lang="en-US" altLang="ko-KR" sz="1200" dirty="0" smtClean="0">
                <a:latin typeface="Rockwell" panose="02060603020205020403" pitchFamily="18" charset="0"/>
              </a:rPr>
              <a:t>Epstein </a:t>
            </a:r>
            <a:r>
              <a:rPr lang="en-US" altLang="ko-KR" sz="1200" dirty="0">
                <a:latin typeface="Rockwell" panose="02060603020205020403" pitchFamily="18" charset="0"/>
              </a:rPr>
              <a:t>LM, </a:t>
            </a:r>
            <a:r>
              <a:rPr lang="en-US" altLang="ko-KR" sz="1200" dirty="0" smtClean="0">
                <a:latin typeface="Rockwell" panose="02060603020205020403" pitchFamily="18" charset="0"/>
              </a:rPr>
              <a:t> et al.  </a:t>
            </a:r>
            <a:r>
              <a:rPr lang="en-US" altLang="ko-KR" sz="1200" dirty="0">
                <a:latin typeface="Rockwell" panose="02060603020205020403" pitchFamily="18" charset="0"/>
              </a:rPr>
              <a:t>J Am </a:t>
            </a:r>
            <a:r>
              <a:rPr lang="en-US" altLang="ko-KR" sz="1200" dirty="0" err="1">
                <a:latin typeface="Rockwell" panose="02060603020205020403" pitchFamily="18" charset="0"/>
              </a:rPr>
              <a:t>Coll</a:t>
            </a:r>
            <a:r>
              <a:rPr lang="en-US" altLang="ko-KR" sz="1200" dirty="0">
                <a:latin typeface="Rockwell" panose="02060603020205020403" pitchFamily="18" charset="0"/>
              </a:rPr>
              <a:t> </a:t>
            </a:r>
            <a:r>
              <a:rPr lang="en-US" altLang="ko-KR" sz="1200" dirty="0" err="1">
                <a:latin typeface="Rockwell" panose="02060603020205020403" pitchFamily="18" charset="0"/>
              </a:rPr>
              <a:t>Cardiol</a:t>
            </a:r>
            <a:r>
              <a:rPr lang="en-US" altLang="ko-KR" sz="1200" dirty="0">
                <a:latin typeface="Rockwell" panose="02060603020205020403" pitchFamily="18" charset="0"/>
              </a:rPr>
              <a:t> 2013;61:987–9.</a:t>
            </a:r>
          </a:p>
          <a:p>
            <a:r>
              <a:rPr lang="en-US" altLang="ko-KR" sz="1200" dirty="0" smtClean="0">
                <a:latin typeface="Rockwell" panose="02060603020205020403" pitchFamily="18" charset="0"/>
              </a:rPr>
              <a:t>Kumar </a:t>
            </a:r>
            <a:r>
              <a:rPr lang="en-US" altLang="ko-KR" sz="1200" dirty="0">
                <a:latin typeface="Rockwell" panose="02060603020205020403" pitchFamily="18" charset="0"/>
              </a:rPr>
              <a:t>P, </a:t>
            </a:r>
            <a:r>
              <a:rPr lang="en-US" altLang="ko-KR" sz="1200" dirty="0" smtClean="0">
                <a:latin typeface="Rockwell" panose="02060603020205020403" pitchFamily="18" charset="0"/>
              </a:rPr>
              <a:t> et al.  </a:t>
            </a:r>
            <a:r>
              <a:rPr lang="en-US" altLang="ko-KR" sz="1200" dirty="0">
                <a:latin typeface="Rockwell" panose="02060603020205020403" pitchFamily="18" charset="0"/>
              </a:rPr>
              <a:t>JACC </a:t>
            </a:r>
            <a:r>
              <a:rPr lang="en-US" altLang="ko-KR" sz="1200" dirty="0" err="1">
                <a:latin typeface="Rockwell" panose="02060603020205020403" pitchFamily="18" charset="0"/>
              </a:rPr>
              <a:t>Clin</a:t>
            </a:r>
            <a:r>
              <a:rPr lang="en-US" altLang="ko-KR" sz="1200" dirty="0">
                <a:latin typeface="Rockwell" panose="02060603020205020403" pitchFamily="18" charset="0"/>
              </a:rPr>
              <a:t> </a:t>
            </a:r>
            <a:r>
              <a:rPr lang="en-US" altLang="ko-KR" sz="1200" dirty="0" err="1">
                <a:latin typeface="Rockwell" panose="02060603020205020403" pitchFamily="18" charset="0"/>
              </a:rPr>
              <a:t>Electrophysiol</a:t>
            </a:r>
            <a:r>
              <a:rPr lang="en-US" altLang="ko-KR" sz="1200" dirty="0">
                <a:latin typeface="Rockwell" panose="02060603020205020403" pitchFamily="18" charset="0"/>
              </a:rPr>
              <a:t> 2017;3:12–19.</a:t>
            </a:r>
          </a:p>
          <a:p>
            <a:r>
              <a:rPr lang="en-US" altLang="ko-KR" sz="1200" dirty="0" err="1" smtClean="0">
                <a:latin typeface="Rockwell" panose="02060603020205020403" pitchFamily="18" charset="0"/>
              </a:rPr>
              <a:t>Neuzner</a:t>
            </a:r>
            <a:r>
              <a:rPr lang="en-US" altLang="ko-KR" sz="1200" dirty="0" smtClean="0">
                <a:latin typeface="Rockwell" panose="02060603020205020403" pitchFamily="18" charset="0"/>
              </a:rPr>
              <a:t> </a:t>
            </a:r>
            <a:r>
              <a:rPr lang="en-US" altLang="ko-KR" sz="1200" dirty="0">
                <a:latin typeface="Rockwell" panose="02060603020205020403" pitchFamily="18" charset="0"/>
              </a:rPr>
              <a:t>J, </a:t>
            </a:r>
            <a:r>
              <a:rPr lang="en-US" altLang="ko-KR" sz="1200" dirty="0" smtClean="0">
                <a:latin typeface="Rockwell" panose="02060603020205020403" pitchFamily="18" charset="0"/>
              </a:rPr>
              <a:t> et al. J </a:t>
            </a:r>
            <a:r>
              <a:rPr lang="en-US" altLang="ko-KR" sz="1200" dirty="0" err="1">
                <a:latin typeface="Rockwell" panose="02060603020205020403" pitchFamily="18" charset="0"/>
              </a:rPr>
              <a:t>Cardiovasc</a:t>
            </a:r>
            <a:r>
              <a:rPr lang="en-US" altLang="ko-KR" sz="1200" dirty="0">
                <a:latin typeface="Rockwell" panose="02060603020205020403" pitchFamily="18" charset="0"/>
              </a:rPr>
              <a:t> </a:t>
            </a:r>
            <a:r>
              <a:rPr lang="en-US" altLang="ko-KR" sz="1200" dirty="0" err="1">
                <a:latin typeface="Rockwell" panose="02060603020205020403" pitchFamily="18" charset="0"/>
              </a:rPr>
              <a:t>Electrophysiol</a:t>
            </a:r>
            <a:r>
              <a:rPr lang="en-US" altLang="ko-KR" sz="1200" dirty="0">
                <a:latin typeface="Rockwell" panose="02060603020205020403" pitchFamily="18" charset="0"/>
              </a:rPr>
              <a:t> </a:t>
            </a:r>
            <a:r>
              <a:rPr lang="en-US" altLang="ko-KR" sz="1200" dirty="0" smtClean="0">
                <a:latin typeface="Rockwell" panose="02060603020205020403" pitchFamily="18" charset="0"/>
              </a:rPr>
              <a:t>2019;30: 1078–85</a:t>
            </a:r>
            <a:r>
              <a:rPr lang="en-US" altLang="ko-KR" sz="1200" dirty="0">
                <a:latin typeface="Rockwell" panose="02060603020205020403" pitchFamily="18" charset="0"/>
              </a:rPr>
              <a:t>.</a:t>
            </a:r>
            <a:endParaRPr lang="ko-KR" altLang="en-US" sz="1200" dirty="0">
              <a:latin typeface="Rockwell" panose="02060603020205020403" pitchFamily="18" charset="0"/>
            </a:endParaRPr>
          </a:p>
        </p:txBody>
      </p:sp>
      <p:pic>
        <p:nvPicPr>
          <p:cNvPr id="7" name="그림 6"/>
          <p:cNvPicPr>
            <a:picLocks noChangeAspect="1"/>
          </p:cNvPicPr>
          <p:nvPr/>
        </p:nvPicPr>
        <p:blipFill>
          <a:blip r:embed="rId3"/>
          <a:stretch>
            <a:fillRect/>
          </a:stretch>
        </p:blipFill>
        <p:spPr>
          <a:xfrm>
            <a:off x="6881013" y="3892614"/>
            <a:ext cx="4104735" cy="1641544"/>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9182" y="1251633"/>
            <a:ext cx="2448395" cy="2448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796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60825" y="1307506"/>
            <a:ext cx="10998438" cy="523220"/>
          </a:xfrm>
          <a:prstGeom prst="rect">
            <a:avLst/>
          </a:prstGeom>
          <a:noFill/>
        </p:spPr>
        <p:txBody>
          <a:bodyPr wrap="square" rtlCol="0">
            <a:spAutoFit/>
          </a:bodyPr>
          <a:lstStyle/>
          <a:p>
            <a:r>
              <a:rPr lang="en-US" altLang="ko-KR" sz="2800" b="1" dirty="0">
                <a:latin typeface="Rockwell" panose="02060603020205020403" pitchFamily="18" charset="0"/>
              </a:rPr>
              <a:t>Subcutaneous or </a:t>
            </a:r>
            <a:r>
              <a:rPr lang="en-US" altLang="ko-KR" sz="2800" b="1" dirty="0" err="1" smtClean="0">
                <a:latin typeface="Rockwell" panose="02060603020205020403" pitchFamily="18" charset="0"/>
              </a:rPr>
              <a:t>Transvenous</a:t>
            </a:r>
            <a:endParaRPr lang="ko-KR" altLang="en-US" sz="2800" b="1" dirty="0">
              <a:latin typeface="Rockwell" panose="02060603020205020403" pitchFamily="18" charset="0"/>
              <a:ea typeface="HY태고딕" panose="02030600000101010101" pitchFamily="18" charset="-127"/>
            </a:endParaRPr>
          </a:p>
        </p:txBody>
      </p:sp>
      <p:pic>
        <p:nvPicPr>
          <p:cNvPr id="6" name="그림 5"/>
          <p:cNvPicPr>
            <a:picLocks noChangeAspect="1"/>
          </p:cNvPicPr>
          <p:nvPr/>
        </p:nvPicPr>
        <p:blipFill>
          <a:blip r:embed="rId3"/>
          <a:stretch>
            <a:fillRect/>
          </a:stretch>
        </p:blipFill>
        <p:spPr>
          <a:xfrm>
            <a:off x="587252" y="3429000"/>
            <a:ext cx="4757637" cy="2790875"/>
          </a:xfrm>
          <a:prstGeom prst="rect">
            <a:avLst/>
          </a:prstGeom>
        </p:spPr>
      </p:pic>
      <p:sp>
        <p:nvSpPr>
          <p:cNvPr id="13" name="직사각형 12"/>
          <p:cNvSpPr/>
          <p:nvPr/>
        </p:nvSpPr>
        <p:spPr>
          <a:xfrm>
            <a:off x="7945885" y="6219875"/>
            <a:ext cx="3799647" cy="276999"/>
          </a:xfrm>
          <a:prstGeom prst="rect">
            <a:avLst/>
          </a:prstGeom>
        </p:spPr>
        <p:txBody>
          <a:bodyPr wrap="square">
            <a:spAutoFit/>
          </a:bodyPr>
          <a:lstStyle/>
          <a:p>
            <a:r>
              <a:rPr lang="en-US" altLang="ko-KR" sz="1200" dirty="0" smtClean="0">
                <a:latin typeface="Rockwell" panose="02060603020205020403" pitchFamily="18" charset="0"/>
              </a:rPr>
              <a:t>Knops  RE ,et al N </a:t>
            </a:r>
            <a:r>
              <a:rPr lang="en-US" altLang="ko-KR" sz="1200" dirty="0" err="1">
                <a:latin typeface="Rockwell" panose="02060603020205020403" pitchFamily="18" charset="0"/>
              </a:rPr>
              <a:t>Engl</a:t>
            </a:r>
            <a:r>
              <a:rPr lang="en-US" altLang="ko-KR" sz="1200" dirty="0">
                <a:latin typeface="Rockwell" panose="02060603020205020403" pitchFamily="18" charset="0"/>
              </a:rPr>
              <a:t> J Med 2020;383:526-36.</a:t>
            </a:r>
            <a:endParaRPr lang="ko-KR" altLang="en-US" sz="1200" dirty="0">
              <a:latin typeface="Rockwell" panose="02060603020205020403" pitchFamily="18" charset="0"/>
            </a:endParaRPr>
          </a:p>
        </p:txBody>
      </p:sp>
      <p:sp>
        <p:nvSpPr>
          <p:cNvPr id="8" name="직사각형 7"/>
          <p:cNvSpPr/>
          <p:nvPr/>
        </p:nvSpPr>
        <p:spPr>
          <a:xfrm>
            <a:off x="360826" y="1830664"/>
            <a:ext cx="7381664" cy="1477328"/>
          </a:xfrm>
          <a:prstGeom prst="rect">
            <a:avLst/>
          </a:prstGeom>
        </p:spPr>
        <p:txBody>
          <a:bodyPr wrap="square">
            <a:spAutoFit/>
          </a:bodyPr>
          <a:lstStyle/>
          <a:p>
            <a:r>
              <a:rPr lang="en-US" altLang="ko-KR" dirty="0" smtClean="0">
                <a:latin typeface="Rockwell" panose="02060603020205020403" pitchFamily="18" charset="0"/>
              </a:rPr>
              <a:t>TV-ICD lead failure, infection, thrombosis, lead fracture</a:t>
            </a:r>
          </a:p>
          <a:p>
            <a:pPr marL="285750" indent="-285750">
              <a:buFontTx/>
              <a:buChar char="-"/>
            </a:pPr>
            <a:r>
              <a:rPr lang="en-US" altLang="ko-KR" dirty="0" smtClean="0">
                <a:latin typeface="Rockwell" panose="02060603020205020403" pitchFamily="18" charset="0"/>
              </a:rPr>
              <a:t>needing surgical revision  </a:t>
            </a:r>
          </a:p>
          <a:p>
            <a:endParaRPr lang="en-US" altLang="ko-KR" dirty="0" smtClean="0">
              <a:latin typeface="Rockwell" panose="02060603020205020403" pitchFamily="18" charset="0"/>
            </a:endParaRPr>
          </a:p>
          <a:p>
            <a:r>
              <a:rPr lang="en-US" altLang="ko-KR" dirty="0" err="1" smtClean="0">
                <a:latin typeface="Rockwell" panose="02060603020205020403" pitchFamily="18" charset="0"/>
              </a:rPr>
              <a:t>Extracardiac</a:t>
            </a:r>
            <a:r>
              <a:rPr lang="en-US" altLang="ko-KR" dirty="0" smtClean="0">
                <a:latin typeface="Rockwell" panose="02060603020205020403" pitchFamily="18" charset="0"/>
              </a:rPr>
              <a:t> lead </a:t>
            </a:r>
          </a:p>
          <a:p>
            <a:r>
              <a:rPr lang="en-US" altLang="ko-KR" dirty="0" smtClean="0">
                <a:latin typeface="Rockwell" panose="02060603020205020403" pitchFamily="18" charset="0"/>
              </a:rPr>
              <a:t>- In order to minimize such complications</a:t>
            </a:r>
            <a:endParaRPr lang="ko-KR" altLang="en-US" dirty="0">
              <a:latin typeface="Rockwell" panose="02060603020205020403" pitchFamily="18" charset="0"/>
            </a:endParaRPr>
          </a:p>
        </p:txBody>
      </p:sp>
      <p:sp>
        <p:nvSpPr>
          <p:cNvPr id="2" name="AutoShape 2" descr="Visual Abstract for 'Subcutaneous or Transvenous Defibrillator Therapy,' R.E. Knops and Others (10.1056/NEJMoa1915932)"/>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 name="AutoShape 4" descr="Visual Abstract for 'Subcutaneous or Transvenous Defibrillator Therapy,' R.E. Knops and Others (10.1056/NEJMoa1915932)"/>
          <p:cNvSpPr>
            <a:spLocks noChangeAspect="1" noChangeArrowheads="1"/>
          </p:cNvSpPr>
          <p:nvPr/>
        </p:nvSpPr>
        <p:spPr bwMode="auto">
          <a:xfrm>
            <a:off x="3206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9" name="AutoShape 6" descr="Visual Abstract for 'Subcutaneous or Transvenous Defibrillator Therapy,' R.E. Knops and Others (10.1056/NEJMoa1915932)"/>
          <p:cNvSpPr>
            <a:spLocks noChangeAspect="1" noChangeArrowheads="1"/>
          </p:cNvSpPr>
          <p:nvPr/>
        </p:nvSpPr>
        <p:spPr bwMode="auto">
          <a:xfrm>
            <a:off x="4730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0" name="AutoShape 8" descr="https://www.nejm.org/do/10.1056/NEJMdo005822/popup/media/NEJMdo005822_1200x800.jpg"/>
          <p:cNvSpPr>
            <a:spLocks noChangeAspect="1" noChangeArrowheads="1"/>
          </p:cNvSpPr>
          <p:nvPr/>
        </p:nvSpPr>
        <p:spPr bwMode="auto">
          <a:xfrm>
            <a:off x="6254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11" name="그림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468" y="1833946"/>
            <a:ext cx="5053679" cy="3369119"/>
          </a:xfrm>
          <a:prstGeom prst="rect">
            <a:avLst/>
          </a:prstGeom>
        </p:spPr>
      </p:pic>
    </p:spTree>
    <p:extLst>
      <p:ext uri="{BB962C8B-B14F-4D97-AF65-F5344CB8AC3E}">
        <p14:creationId xmlns:p14="http://schemas.microsoft.com/office/powerpoint/2010/main" val="80640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14010" y="1297333"/>
            <a:ext cx="10998438" cy="523220"/>
          </a:xfrm>
          <a:prstGeom prst="rect">
            <a:avLst/>
          </a:prstGeom>
          <a:noFill/>
        </p:spPr>
        <p:txBody>
          <a:bodyPr wrap="square" rtlCol="0">
            <a:spAutoFit/>
          </a:bodyPr>
          <a:lstStyle/>
          <a:p>
            <a:r>
              <a:rPr lang="en-US" altLang="ko-KR" sz="2800" b="1" dirty="0">
                <a:latin typeface="Rockwell" panose="02060603020205020403" pitchFamily="18" charset="0"/>
              </a:rPr>
              <a:t>Subcutaneous or </a:t>
            </a:r>
            <a:r>
              <a:rPr lang="en-US" altLang="ko-KR" sz="2800" b="1" dirty="0" err="1">
                <a:latin typeface="Rockwell" panose="02060603020205020403" pitchFamily="18" charset="0"/>
              </a:rPr>
              <a:t>Transvenous</a:t>
            </a:r>
            <a:r>
              <a:rPr lang="en-US" altLang="ko-KR" sz="2800" b="1" dirty="0">
                <a:latin typeface="Rockwell" panose="02060603020205020403" pitchFamily="18" charset="0"/>
              </a:rPr>
              <a:t> </a:t>
            </a:r>
            <a:r>
              <a:rPr lang="en-US" altLang="ko-KR" sz="2800" b="1" dirty="0" smtClean="0">
                <a:latin typeface="Rockwell" panose="02060603020205020403" pitchFamily="18" charset="0"/>
              </a:rPr>
              <a:t>Defibrillator Therapy</a:t>
            </a:r>
            <a:endParaRPr lang="ko-KR" altLang="en-US" sz="2800" b="1" dirty="0">
              <a:latin typeface="Rockwell" panose="02060603020205020403" pitchFamily="18" charset="0"/>
              <a:ea typeface="HY태고딕" panose="02030600000101010101" pitchFamily="18" charset="-127"/>
            </a:endParaRPr>
          </a:p>
        </p:txBody>
      </p:sp>
      <p:pic>
        <p:nvPicPr>
          <p:cNvPr id="2" name="그림 1"/>
          <p:cNvPicPr>
            <a:picLocks noChangeAspect="1"/>
          </p:cNvPicPr>
          <p:nvPr/>
        </p:nvPicPr>
        <p:blipFill>
          <a:blip r:embed="rId3"/>
          <a:stretch>
            <a:fillRect/>
          </a:stretch>
        </p:blipFill>
        <p:spPr>
          <a:xfrm>
            <a:off x="9058145" y="4221142"/>
            <a:ext cx="2284678" cy="2445574"/>
          </a:xfrm>
          <a:prstGeom prst="rect">
            <a:avLst/>
          </a:prstGeom>
        </p:spPr>
      </p:pic>
      <p:graphicFrame>
        <p:nvGraphicFramePr>
          <p:cNvPr id="7" name="표 6"/>
          <p:cNvGraphicFramePr>
            <a:graphicFrameLocks noGrp="1"/>
          </p:cNvGraphicFramePr>
          <p:nvPr>
            <p:extLst>
              <p:ext uri="{D42A27DB-BD31-4B8C-83A1-F6EECF244321}">
                <p14:modId xmlns:p14="http://schemas.microsoft.com/office/powerpoint/2010/main" val="4012685774"/>
              </p:ext>
            </p:extLst>
          </p:nvPr>
        </p:nvGraphicFramePr>
        <p:xfrm>
          <a:off x="854928" y="2278186"/>
          <a:ext cx="7636449" cy="3408680"/>
        </p:xfrm>
        <a:graphic>
          <a:graphicData uri="http://schemas.openxmlformats.org/drawingml/2006/table">
            <a:tbl>
              <a:tblPr firstRow="1" bandRow="1">
                <a:tableStyleId>{5C22544A-7EE6-4342-B048-85BDC9FD1C3A}</a:tableStyleId>
              </a:tblPr>
              <a:tblGrid>
                <a:gridCol w="3462579">
                  <a:extLst>
                    <a:ext uri="{9D8B030D-6E8A-4147-A177-3AD203B41FA5}">
                      <a16:colId xmlns="" xmlns:a16="http://schemas.microsoft.com/office/drawing/2014/main" val="242670376"/>
                    </a:ext>
                  </a:extLst>
                </a:gridCol>
                <a:gridCol w="4173870">
                  <a:extLst>
                    <a:ext uri="{9D8B030D-6E8A-4147-A177-3AD203B41FA5}">
                      <a16:colId xmlns="" xmlns:a16="http://schemas.microsoft.com/office/drawing/2014/main" val="2062713251"/>
                    </a:ext>
                  </a:extLst>
                </a:gridCol>
              </a:tblGrid>
              <a:tr h="370840">
                <a:tc>
                  <a:txBody>
                    <a:bodyPr/>
                    <a:lstStyle/>
                    <a:p>
                      <a:pPr latinLnBrk="1"/>
                      <a:r>
                        <a:rPr lang="en-US" altLang="ko-KR" sz="1400" dirty="0" smtClean="0">
                          <a:latin typeface="Rockwell" panose="02060603020205020403" pitchFamily="18" charset="0"/>
                        </a:rPr>
                        <a:t>S-ICD</a:t>
                      </a:r>
                      <a:r>
                        <a:rPr lang="en-US" altLang="ko-KR" sz="1400" baseline="0" dirty="0" smtClean="0">
                          <a:latin typeface="Rockwell" panose="02060603020205020403" pitchFamily="18" charset="0"/>
                        </a:rPr>
                        <a:t> advantages</a:t>
                      </a:r>
                      <a:endParaRPr lang="ko-KR" altLang="en-US" sz="1400"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TV-ICD</a:t>
                      </a:r>
                      <a:r>
                        <a:rPr lang="en-US" altLang="ko-KR" sz="1400" baseline="0" dirty="0" smtClean="0">
                          <a:latin typeface="Rockwell" panose="02060603020205020403" pitchFamily="18" charset="0"/>
                        </a:rPr>
                        <a:t> advantages</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1599089880"/>
                  </a:ext>
                </a:extLst>
              </a:tr>
              <a:tr h="370840">
                <a:tc>
                  <a:txBody>
                    <a:bodyPr/>
                    <a:lstStyle/>
                    <a:p>
                      <a:pPr latinLnBrk="1"/>
                      <a:r>
                        <a:rPr lang="en-US" altLang="ko-KR" sz="1400" dirty="0" smtClean="0">
                          <a:latin typeface="Rockwell" panose="02060603020205020403" pitchFamily="18" charset="0"/>
                        </a:rPr>
                        <a:t>Eliminate</a:t>
                      </a:r>
                      <a:r>
                        <a:rPr lang="en-US" altLang="ko-KR" sz="1400" baseline="0" dirty="0" smtClean="0">
                          <a:latin typeface="Rockwell" panose="02060603020205020403" pitchFamily="18" charset="0"/>
                        </a:rPr>
                        <a:t> need for vascular access</a:t>
                      </a:r>
                      <a:endParaRPr lang="ko-KR" altLang="en-US" sz="1400"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Pacemaker and</a:t>
                      </a:r>
                      <a:r>
                        <a:rPr lang="en-US" altLang="ko-KR" sz="1400" baseline="0" dirty="0" smtClean="0">
                          <a:latin typeface="Rockwell" panose="02060603020205020403" pitchFamily="18" charset="0"/>
                        </a:rPr>
                        <a:t> ATP functionality</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1937806432"/>
                  </a:ext>
                </a:extLst>
              </a:tr>
              <a:tr h="370840">
                <a:tc>
                  <a:txBody>
                    <a:bodyPr/>
                    <a:lstStyle/>
                    <a:p>
                      <a:pPr latinLnBrk="1"/>
                      <a:r>
                        <a:rPr lang="en-US" altLang="ko-KR" sz="1400" dirty="0" smtClean="0">
                          <a:latin typeface="Rockwell" panose="02060603020205020403" pitchFamily="18" charset="0"/>
                        </a:rPr>
                        <a:t>Possible to implant</a:t>
                      </a:r>
                      <a:r>
                        <a:rPr lang="en-US" altLang="ko-KR" sz="1400" baseline="0" dirty="0" smtClean="0">
                          <a:latin typeface="Rockwell" panose="02060603020205020403" pitchFamily="18" charset="0"/>
                        </a:rPr>
                        <a:t> without fluoroscopy</a:t>
                      </a:r>
                      <a:endParaRPr lang="ko-KR" altLang="en-US" sz="1400"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Smaller</a:t>
                      </a:r>
                      <a:r>
                        <a:rPr lang="en-US" altLang="ko-KR" sz="1400" baseline="0" dirty="0" smtClean="0">
                          <a:latin typeface="Rockwell" panose="02060603020205020403" pitchFamily="18" charset="0"/>
                        </a:rPr>
                        <a:t> pulse generator</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1420594617"/>
                  </a:ext>
                </a:extLst>
              </a:tr>
              <a:tr h="370840">
                <a:tc>
                  <a:txBody>
                    <a:bodyPr/>
                    <a:lstStyle/>
                    <a:p>
                      <a:pPr latinLnBrk="1"/>
                      <a:r>
                        <a:rPr lang="en-US" altLang="ko-KR" sz="1400" dirty="0" smtClean="0">
                          <a:latin typeface="Rockwell" panose="02060603020205020403" pitchFamily="18" charset="0"/>
                        </a:rPr>
                        <a:t>Reduced mid-term </a:t>
                      </a:r>
                      <a:r>
                        <a:rPr lang="en-US" altLang="ko-KR" sz="1400" b="0" i="0" u="none" strike="noStrike" kern="1200" baseline="0" dirty="0" smtClean="0">
                          <a:solidFill>
                            <a:schemeClr val="dk1"/>
                          </a:solidFill>
                          <a:latin typeface="Rockwell" panose="02060603020205020403" pitchFamily="18" charset="0"/>
                          <a:ea typeface="+mn-ea"/>
                          <a:cs typeface="+mn-cs"/>
                        </a:rPr>
                        <a:t>risk of lead malfunction</a:t>
                      </a:r>
                      <a:endParaRPr lang="ko-KR" altLang="en-US" sz="1400"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Better battery</a:t>
                      </a:r>
                      <a:r>
                        <a:rPr lang="en-US" altLang="ko-KR" sz="1400" baseline="0" dirty="0" smtClean="0">
                          <a:latin typeface="Rockwell" panose="02060603020205020403" pitchFamily="18" charset="0"/>
                        </a:rPr>
                        <a:t> longevity</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2853402048"/>
                  </a:ext>
                </a:extLst>
              </a:tr>
              <a:tr h="370840">
                <a:tc>
                  <a:txBody>
                    <a:bodyPr/>
                    <a:lstStyle/>
                    <a:p>
                      <a:pPr latinLnBrk="1"/>
                      <a:r>
                        <a:rPr lang="en-US" altLang="ko-KR" sz="1400" dirty="0" smtClean="0">
                          <a:latin typeface="Rockwell" panose="02060603020205020403" pitchFamily="18" charset="0"/>
                        </a:rPr>
                        <a:t>Eliminate certain procedural risks (e.g., pneumothorax, tamponade, </a:t>
                      </a:r>
                      <a:r>
                        <a:rPr lang="en-US" altLang="ko-KR" sz="1400" dirty="0" err="1" smtClean="0">
                          <a:latin typeface="Rockwell" panose="02060603020205020403" pitchFamily="18" charset="0"/>
                        </a:rPr>
                        <a:t>etc</a:t>
                      </a:r>
                      <a:r>
                        <a:rPr lang="en-US" altLang="ko-KR" sz="1400" dirty="0" smtClean="0">
                          <a:latin typeface="Rockwell" panose="02060603020205020403" pitchFamily="18" charset="0"/>
                        </a:rPr>
                        <a:t>)</a:t>
                      </a:r>
                      <a:endParaRPr lang="ko-KR" altLang="en-US" sz="1400"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Shorter </a:t>
                      </a:r>
                      <a:r>
                        <a:rPr lang="en-US" altLang="ko-KR" sz="1400" baseline="0" dirty="0" smtClean="0">
                          <a:latin typeface="Rockwell" panose="02060603020205020403" pitchFamily="18" charset="0"/>
                        </a:rPr>
                        <a:t>charge time – faster shock delivery</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3353516519"/>
                  </a:ext>
                </a:extLst>
              </a:tr>
              <a:tr h="370840">
                <a:tc>
                  <a:txBody>
                    <a:bodyPr/>
                    <a:lstStyle/>
                    <a:p>
                      <a:pPr latinLnBrk="1"/>
                      <a:r>
                        <a:rPr lang="en-US" altLang="ko-KR" sz="1400" dirty="0" smtClean="0">
                          <a:latin typeface="Rockwell" panose="02060603020205020403" pitchFamily="18" charset="0"/>
                        </a:rPr>
                        <a:t>Improved</a:t>
                      </a:r>
                      <a:r>
                        <a:rPr lang="en-US" altLang="ko-KR" sz="1400" baseline="0" dirty="0" smtClean="0">
                          <a:latin typeface="Rockwell" panose="02060603020205020403" pitchFamily="18" charset="0"/>
                        </a:rPr>
                        <a:t> arrhythmia discrimination</a:t>
                      </a:r>
                      <a:endParaRPr lang="ko-KR" altLang="en-US" sz="1400"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Able to deliver CRT</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1341929197"/>
                  </a:ext>
                </a:extLst>
              </a:tr>
              <a:tr h="370840">
                <a:tc>
                  <a:txBody>
                    <a:bodyPr/>
                    <a:lstStyle/>
                    <a:p>
                      <a:pPr latinLnBrk="1"/>
                      <a:r>
                        <a:rPr lang="en-US" altLang="ko-KR" sz="1400" dirty="0" smtClean="0">
                          <a:latin typeface="Rockwell" panose="02060603020205020403" pitchFamily="18" charset="0"/>
                        </a:rPr>
                        <a:t>Relative ease of extraction</a:t>
                      </a:r>
                      <a:endParaRPr lang="ko-KR" altLang="en-US" sz="1400"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No pre-implant</a:t>
                      </a:r>
                      <a:r>
                        <a:rPr lang="en-US" altLang="ko-KR" sz="1400" baseline="0" dirty="0" smtClean="0">
                          <a:latin typeface="Rockwell" panose="02060603020205020403" pitchFamily="18" charset="0"/>
                        </a:rPr>
                        <a:t> ECG screening required </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3316325576"/>
                  </a:ext>
                </a:extLst>
              </a:tr>
              <a:tr h="370840">
                <a:tc>
                  <a:txBody>
                    <a:bodyPr/>
                    <a:lstStyle/>
                    <a:p>
                      <a:pPr latinLnBrk="1"/>
                      <a:r>
                        <a:rPr lang="en-US" altLang="ko-KR" sz="1400" dirty="0" smtClean="0">
                          <a:latin typeface="Rockwell" panose="02060603020205020403" pitchFamily="18" charset="0"/>
                        </a:rPr>
                        <a:t>Hardware</a:t>
                      </a:r>
                      <a:r>
                        <a:rPr lang="en-US" altLang="ko-KR" sz="1400" baseline="0" dirty="0" smtClean="0">
                          <a:latin typeface="Rockwell" panose="02060603020205020403" pitchFamily="18" charset="0"/>
                        </a:rPr>
                        <a:t> infections not associated with endocarditis</a:t>
                      </a:r>
                      <a:endParaRPr lang="ko-KR" altLang="en-US" sz="1400"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Long-term</a:t>
                      </a:r>
                      <a:r>
                        <a:rPr lang="en-US" altLang="ko-KR" sz="1400" baseline="0" dirty="0" smtClean="0">
                          <a:latin typeface="Rockwell" panose="02060603020205020403" pitchFamily="18" charset="0"/>
                        </a:rPr>
                        <a:t> follow-up data available</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3539069228"/>
                  </a:ext>
                </a:extLst>
              </a:tr>
            </a:tbl>
          </a:graphicData>
        </a:graphic>
      </p:graphicFrame>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8145" y="1820553"/>
            <a:ext cx="2284678" cy="228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https://www.nejm.org/do/10.1056/NEJMdo005822/popup/media/NEJMdo005822_1200x800.jpg"/>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Tree>
    <p:extLst>
      <p:ext uri="{BB962C8B-B14F-4D97-AF65-F5344CB8AC3E}">
        <p14:creationId xmlns:p14="http://schemas.microsoft.com/office/powerpoint/2010/main" val="3211411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55464" y="1297333"/>
            <a:ext cx="10998438" cy="523220"/>
          </a:xfrm>
          <a:prstGeom prst="rect">
            <a:avLst/>
          </a:prstGeom>
          <a:noFill/>
        </p:spPr>
        <p:txBody>
          <a:bodyPr wrap="square" rtlCol="0">
            <a:spAutoFit/>
          </a:bodyPr>
          <a:lstStyle/>
          <a:p>
            <a:r>
              <a:rPr lang="en-US" altLang="ko-KR" sz="2800" b="1" dirty="0">
                <a:latin typeface="Rockwell" panose="02060603020205020403" pitchFamily="18" charset="0"/>
              </a:rPr>
              <a:t>Subcutaneous or </a:t>
            </a:r>
            <a:r>
              <a:rPr lang="en-US" altLang="ko-KR" sz="2800" b="1" dirty="0" err="1" smtClean="0">
                <a:latin typeface="Rockwell" panose="02060603020205020403" pitchFamily="18" charset="0"/>
              </a:rPr>
              <a:t>Transvenous</a:t>
            </a:r>
            <a:endParaRPr lang="ko-KR" altLang="en-US" sz="2800" b="1" dirty="0">
              <a:latin typeface="Rockwell" panose="02060603020205020403" pitchFamily="18" charset="0"/>
              <a:ea typeface="HY태고딕" panose="02030600000101010101" pitchFamily="18" charset="-127"/>
            </a:endParaRPr>
          </a:p>
        </p:txBody>
      </p:sp>
      <p:pic>
        <p:nvPicPr>
          <p:cNvPr id="4" name="그림 3"/>
          <p:cNvPicPr>
            <a:picLocks noChangeAspect="1"/>
          </p:cNvPicPr>
          <p:nvPr/>
        </p:nvPicPr>
        <p:blipFill>
          <a:blip r:embed="rId3"/>
          <a:stretch>
            <a:fillRect/>
          </a:stretch>
        </p:blipFill>
        <p:spPr>
          <a:xfrm>
            <a:off x="7702754" y="1330112"/>
            <a:ext cx="3516751" cy="2602817"/>
          </a:xfrm>
          <a:prstGeom prst="rect">
            <a:avLst/>
          </a:prstGeom>
        </p:spPr>
      </p:pic>
      <p:pic>
        <p:nvPicPr>
          <p:cNvPr id="6" name="그림 5"/>
          <p:cNvPicPr>
            <a:picLocks noChangeAspect="1"/>
          </p:cNvPicPr>
          <p:nvPr/>
        </p:nvPicPr>
        <p:blipFill>
          <a:blip r:embed="rId4"/>
          <a:stretch>
            <a:fillRect/>
          </a:stretch>
        </p:blipFill>
        <p:spPr>
          <a:xfrm>
            <a:off x="7701809" y="4116800"/>
            <a:ext cx="3517696" cy="2574560"/>
          </a:xfrm>
          <a:prstGeom prst="rect">
            <a:avLst/>
          </a:prstGeom>
        </p:spPr>
      </p:pic>
      <p:pic>
        <p:nvPicPr>
          <p:cNvPr id="7" name="그림 6"/>
          <p:cNvPicPr>
            <a:picLocks noChangeAspect="1"/>
          </p:cNvPicPr>
          <p:nvPr/>
        </p:nvPicPr>
        <p:blipFill>
          <a:blip r:embed="rId5"/>
          <a:stretch>
            <a:fillRect/>
          </a:stretch>
        </p:blipFill>
        <p:spPr>
          <a:xfrm>
            <a:off x="512748" y="2054911"/>
            <a:ext cx="6728254" cy="4438381"/>
          </a:xfrm>
          <a:prstGeom prst="rect">
            <a:avLst/>
          </a:prstGeom>
        </p:spPr>
      </p:pic>
    </p:spTree>
    <p:extLst>
      <p:ext uri="{BB962C8B-B14F-4D97-AF65-F5344CB8AC3E}">
        <p14:creationId xmlns:p14="http://schemas.microsoft.com/office/powerpoint/2010/main" val="2140246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22807" y="1297333"/>
            <a:ext cx="10998438" cy="523220"/>
          </a:xfrm>
          <a:prstGeom prst="rect">
            <a:avLst/>
          </a:prstGeom>
          <a:noFill/>
        </p:spPr>
        <p:txBody>
          <a:bodyPr wrap="square" rtlCol="0">
            <a:spAutoFit/>
          </a:bodyPr>
          <a:lstStyle/>
          <a:p>
            <a:r>
              <a:rPr lang="en-US" altLang="ko-KR" sz="2800" b="1" dirty="0">
                <a:latin typeface="Rockwell" panose="02060603020205020403" pitchFamily="18" charset="0"/>
              </a:rPr>
              <a:t>Subcutaneous or </a:t>
            </a:r>
            <a:r>
              <a:rPr lang="en-US" altLang="ko-KR" sz="2800" b="1" dirty="0" err="1">
                <a:latin typeface="Rockwell" panose="02060603020205020403" pitchFamily="18" charset="0"/>
              </a:rPr>
              <a:t>Transvenous</a:t>
            </a:r>
            <a:r>
              <a:rPr lang="en-US" altLang="ko-KR" sz="2800" b="1" dirty="0">
                <a:latin typeface="Rockwell" panose="02060603020205020403" pitchFamily="18" charset="0"/>
              </a:rPr>
              <a:t> </a:t>
            </a:r>
            <a:r>
              <a:rPr lang="en-US" altLang="ko-KR" sz="2800" b="1" dirty="0" smtClean="0">
                <a:latin typeface="Rockwell" panose="02060603020205020403" pitchFamily="18" charset="0"/>
              </a:rPr>
              <a:t>Defibrillator Therapy</a:t>
            </a:r>
            <a:endParaRPr lang="ko-KR" altLang="en-US" sz="2800" b="1" dirty="0">
              <a:latin typeface="Rockwell" panose="02060603020205020403" pitchFamily="18" charset="0"/>
              <a:ea typeface="HY태고딕" panose="02030600000101010101" pitchFamily="18" charset="-127"/>
            </a:endParaRPr>
          </a:p>
        </p:txBody>
      </p:sp>
      <p:sp>
        <p:nvSpPr>
          <p:cNvPr id="4" name="TextBox 3">
            <a:extLst>
              <a:ext uri="{FF2B5EF4-FFF2-40B4-BE49-F238E27FC236}">
                <a16:creationId xmlns="" xmlns:a16="http://schemas.microsoft.com/office/drawing/2014/main" id="{246A5076-5FFF-4473-8E8E-CE229352276F}"/>
              </a:ext>
            </a:extLst>
          </p:cNvPr>
          <p:cNvSpPr txBox="1"/>
          <p:nvPr/>
        </p:nvSpPr>
        <p:spPr>
          <a:xfrm>
            <a:off x="582799" y="2078994"/>
            <a:ext cx="11303920" cy="369332"/>
          </a:xfrm>
          <a:prstGeom prst="rect">
            <a:avLst/>
          </a:prstGeom>
          <a:noFill/>
        </p:spPr>
        <p:txBody>
          <a:bodyPr wrap="square" rtlCol="0">
            <a:spAutoFit/>
          </a:bodyPr>
          <a:lstStyle/>
          <a:p>
            <a:r>
              <a:rPr lang="en-US" altLang="ko-KR" dirty="0" smtClean="0">
                <a:latin typeface="Rockwell" panose="02060603020205020403" pitchFamily="18" charset="0"/>
              </a:rPr>
              <a:t>“Extravascular” ICD (EV-ICD)</a:t>
            </a:r>
            <a:endParaRPr lang="ko-KR" altLang="en-US" sz="2800" b="1" dirty="0">
              <a:latin typeface="Rockwell" panose="02060603020205020403" pitchFamily="18" charset="0"/>
              <a:ea typeface="HY태고딕" panose="02030600000101010101" pitchFamily="18" charset="-127"/>
            </a:endParaRPr>
          </a:p>
        </p:txBody>
      </p:sp>
      <p:sp>
        <p:nvSpPr>
          <p:cNvPr id="5" name="직사각형 4"/>
          <p:cNvSpPr/>
          <p:nvPr/>
        </p:nvSpPr>
        <p:spPr>
          <a:xfrm>
            <a:off x="7679339" y="5879512"/>
            <a:ext cx="4207380" cy="830997"/>
          </a:xfrm>
          <a:prstGeom prst="rect">
            <a:avLst/>
          </a:prstGeom>
        </p:spPr>
        <p:txBody>
          <a:bodyPr wrap="square">
            <a:spAutoFit/>
          </a:bodyPr>
          <a:lstStyle/>
          <a:p>
            <a:r>
              <a:rPr lang="en-US" altLang="ko-KR" sz="1200" dirty="0">
                <a:latin typeface="Rockwell" panose="02060603020205020403" pitchFamily="18" charset="0"/>
              </a:rPr>
              <a:t>Curtis JP, </a:t>
            </a:r>
            <a:r>
              <a:rPr lang="en-US" altLang="ko-KR" sz="1200" dirty="0" smtClean="0">
                <a:latin typeface="Rockwell" panose="02060603020205020403" pitchFamily="18" charset="0"/>
              </a:rPr>
              <a:t> et al. JAMA</a:t>
            </a:r>
            <a:r>
              <a:rPr lang="en-US" altLang="ko-KR" sz="1200" dirty="0">
                <a:latin typeface="Rockwell" panose="02060603020205020403" pitchFamily="18" charset="0"/>
              </a:rPr>
              <a:t>. 2009;301:1661-1670</a:t>
            </a:r>
            <a:r>
              <a:rPr lang="en-US" altLang="ko-KR" sz="1200" dirty="0" smtClean="0">
                <a:latin typeface="Rockwell" panose="02060603020205020403" pitchFamily="18" charset="0"/>
              </a:rPr>
              <a:t>.</a:t>
            </a:r>
          </a:p>
          <a:p>
            <a:r>
              <a:rPr lang="en-US" altLang="ko-KR" sz="1200" dirty="0">
                <a:latin typeface="Rockwell" panose="02060603020205020403" pitchFamily="18" charset="0"/>
              </a:rPr>
              <a:t>Chan JYS, </a:t>
            </a:r>
            <a:r>
              <a:rPr lang="en-US" altLang="ko-KR" sz="1200" dirty="0" smtClean="0">
                <a:latin typeface="Rockwell" panose="02060603020205020403" pitchFamily="18" charset="0"/>
              </a:rPr>
              <a:t>et al. JACC </a:t>
            </a:r>
            <a:r>
              <a:rPr lang="en-US" altLang="ko-KR" sz="1200" dirty="0" err="1">
                <a:latin typeface="Rockwell" panose="02060603020205020403" pitchFamily="18" charset="0"/>
              </a:rPr>
              <a:t>Clin</a:t>
            </a:r>
            <a:r>
              <a:rPr lang="en-US" altLang="ko-KR" sz="1200" dirty="0">
                <a:latin typeface="Rockwell" panose="02060603020205020403" pitchFamily="18" charset="0"/>
              </a:rPr>
              <a:t> </a:t>
            </a:r>
            <a:r>
              <a:rPr lang="en-US" altLang="ko-KR" sz="1200" dirty="0" err="1">
                <a:latin typeface="Rockwell" panose="02060603020205020403" pitchFamily="18" charset="0"/>
              </a:rPr>
              <a:t>Electrophysiol</a:t>
            </a:r>
            <a:r>
              <a:rPr lang="en-US" altLang="ko-KR" sz="1200" dirty="0">
                <a:latin typeface="Rockwell" panose="02060603020205020403" pitchFamily="18" charset="0"/>
              </a:rPr>
              <a:t>. 2017;3:905-910.</a:t>
            </a:r>
          </a:p>
          <a:p>
            <a:r>
              <a:rPr lang="en-US" altLang="ko-KR" sz="1200" dirty="0" err="1" smtClean="0">
                <a:latin typeface="Rockwell" panose="02060603020205020403" pitchFamily="18" charset="0"/>
              </a:rPr>
              <a:t>Bardy</a:t>
            </a:r>
            <a:r>
              <a:rPr lang="en-US" altLang="ko-KR" sz="1200" dirty="0" smtClean="0">
                <a:latin typeface="Rockwell" panose="02060603020205020403" pitchFamily="18" charset="0"/>
              </a:rPr>
              <a:t> </a:t>
            </a:r>
            <a:r>
              <a:rPr lang="en-US" altLang="ko-KR" sz="1200" dirty="0">
                <a:latin typeface="Rockwell" panose="02060603020205020403" pitchFamily="18" charset="0"/>
              </a:rPr>
              <a:t>GH, </a:t>
            </a:r>
            <a:r>
              <a:rPr lang="en-US" altLang="ko-KR" sz="1200" dirty="0" smtClean="0">
                <a:latin typeface="Rockwell" panose="02060603020205020403" pitchFamily="18" charset="0"/>
              </a:rPr>
              <a:t>et al. N </a:t>
            </a:r>
            <a:r>
              <a:rPr lang="en-US" altLang="ko-KR" sz="1200" dirty="0" err="1">
                <a:latin typeface="Rockwell" panose="02060603020205020403" pitchFamily="18" charset="0"/>
              </a:rPr>
              <a:t>Engl</a:t>
            </a:r>
            <a:r>
              <a:rPr lang="en-US" altLang="ko-KR" sz="1200" dirty="0">
                <a:latin typeface="Rockwell" panose="02060603020205020403" pitchFamily="18" charset="0"/>
              </a:rPr>
              <a:t> J Med. 2010;363:36-44.</a:t>
            </a:r>
            <a:endParaRPr lang="ko-KR" altLang="en-US" sz="1200" dirty="0">
              <a:latin typeface="Rockwell" panose="02060603020205020403" pitchFamily="18" charset="0"/>
            </a:endParaRPr>
          </a:p>
          <a:p>
            <a:endParaRPr lang="ko-KR" altLang="en-US" sz="1200" dirty="0">
              <a:latin typeface="Rockwell" panose="02060603020205020403" pitchFamily="18" charset="0"/>
            </a:endParaRPr>
          </a:p>
        </p:txBody>
      </p:sp>
      <p:pic>
        <p:nvPicPr>
          <p:cNvPr id="6" name="그림 5"/>
          <p:cNvPicPr>
            <a:picLocks noChangeAspect="1"/>
          </p:cNvPicPr>
          <p:nvPr/>
        </p:nvPicPr>
        <p:blipFill>
          <a:blip r:embed="rId3"/>
          <a:stretch>
            <a:fillRect/>
          </a:stretch>
        </p:blipFill>
        <p:spPr>
          <a:xfrm>
            <a:off x="4632928" y="2850533"/>
            <a:ext cx="2847904" cy="2359278"/>
          </a:xfrm>
          <a:prstGeom prst="rect">
            <a:avLst/>
          </a:prstGeom>
        </p:spPr>
      </p:pic>
      <p:pic>
        <p:nvPicPr>
          <p:cNvPr id="7" name="그림 6"/>
          <p:cNvPicPr>
            <a:picLocks noChangeAspect="1"/>
          </p:cNvPicPr>
          <p:nvPr/>
        </p:nvPicPr>
        <p:blipFill>
          <a:blip r:embed="rId4"/>
          <a:stretch>
            <a:fillRect/>
          </a:stretch>
        </p:blipFill>
        <p:spPr>
          <a:xfrm>
            <a:off x="840829" y="3067615"/>
            <a:ext cx="3061470" cy="2334854"/>
          </a:xfrm>
          <a:prstGeom prst="rect">
            <a:avLst/>
          </a:prstGeom>
        </p:spPr>
      </p:pic>
      <p:pic>
        <p:nvPicPr>
          <p:cNvPr id="8" name="그림 7"/>
          <p:cNvPicPr>
            <a:picLocks noChangeAspect="1"/>
          </p:cNvPicPr>
          <p:nvPr/>
        </p:nvPicPr>
        <p:blipFill>
          <a:blip r:embed="rId5"/>
          <a:stretch>
            <a:fillRect/>
          </a:stretch>
        </p:blipFill>
        <p:spPr>
          <a:xfrm>
            <a:off x="7714389" y="2263660"/>
            <a:ext cx="3606856" cy="3378076"/>
          </a:xfrm>
          <a:prstGeom prst="rect">
            <a:avLst/>
          </a:prstGeom>
        </p:spPr>
      </p:pic>
    </p:spTree>
    <p:extLst>
      <p:ext uri="{BB962C8B-B14F-4D97-AF65-F5344CB8AC3E}">
        <p14:creationId xmlns:p14="http://schemas.microsoft.com/office/powerpoint/2010/main" val="361077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22807" y="1297333"/>
            <a:ext cx="10998438" cy="523220"/>
          </a:xfrm>
          <a:prstGeom prst="rect">
            <a:avLst/>
          </a:prstGeom>
          <a:noFill/>
        </p:spPr>
        <p:txBody>
          <a:bodyPr wrap="square" rtlCol="0">
            <a:spAutoFit/>
          </a:bodyPr>
          <a:lstStyle/>
          <a:p>
            <a:r>
              <a:rPr lang="en-US" altLang="ko-KR" sz="2800" b="1" dirty="0">
                <a:latin typeface="Rockwell" panose="02060603020205020403" pitchFamily="18" charset="0"/>
              </a:rPr>
              <a:t>Subcutaneous or </a:t>
            </a:r>
            <a:r>
              <a:rPr lang="en-US" altLang="ko-KR" sz="2800" b="1" dirty="0" err="1">
                <a:latin typeface="Rockwell" panose="02060603020205020403" pitchFamily="18" charset="0"/>
              </a:rPr>
              <a:t>Transvenous</a:t>
            </a:r>
            <a:r>
              <a:rPr lang="en-US" altLang="ko-KR" sz="2800" b="1" dirty="0">
                <a:latin typeface="Rockwell" panose="02060603020205020403" pitchFamily="18" charset="0"/>
              </a:rPr>
              <a:t> </a:t>
            </a:r>
            <a:r>
              <a:rPr lang="en-US" altLang="ko-KR" sz="2800" b="1" dirty="0" smtClean="0">
                <a:latin typeface="Rockwell" panose="02060603020205020403" pitchFamily="18" charset="0"/>
              </a:rPr>
              <a:t>Defibrillator Therapy</a:t>
            </a:r>
            <a:endParaRPr lang="ko-KR" altLang="en-US" sz="2800" b="1" dirty="0">
              <a:latin typeface="Rockwell" panose="02060603020205020403" pitchFamily="18" charset="0"/>
              <a:ea typeface="HY태고딕" panose="02030600000101010101" pitchFamily="18" charset="-127"/>
            </a:endParaRPr>
          </a:p>
        </p:txBody>
      </p:sp>
      <p:sp>
        <p:nvSpPr>
          <p:cNvPr id="2" name="직사각형 1"/>
          <p:cNvSpPr/>
          <p:nvPr/>
        </p:nvSpPr>
        <p:spPr>
          <a:xfrm>
            <a:off x="656823" y="1938749"/>
            <a:ext cx="10895525" cy="4431983"/>
          </a:xfrm>
          <a:prstGeom prst="rect">
            <a:avLst/>
          </a:prstGeom>
        </p:spPr>
        <p:txBody>
          <a:bodyPr wrap="square">
            <a:spAutoFit/>
          </a:bodyPr>
          <a:lstStyle/>
          <a:p>
            <a:r>
              <a:rPr lang="en-US" altLang="ko-KR" sz="2400" b="1" dirty="0" smtClean="0">
                <a:latin typeface="Rockwell" panose="02060603020205020403" pitchFamily="18" charset="0"/>
              </a:rPr>
              <a:t>S-ICD </a:t>
            </a:r>
            <a:r>
              <a:rPr lang="en-US" altLang="ko-KR" sz="2400" b="1" dirty="0">
                <a:latin typeface="Rockwell" panose="02060603020205020403" pitchFamily="18" charset="0"/>
              </a:rPr>
              <a:t>as a first choice:</a:t>
            </a:r>
          </a:p>
          <a:p>
            <a:pPr marL="285750" indent="-285750">
              <a:buFont typeface="Wingdings" panose="05000000000000000000" pitchFamily="2" charset="2"/>
              <a:buChar char="§"/>
            </a:pPr>
            <a:r>
              <a:rPr lang="en-US" altLang="ko-KR" dirty="0">
                <a:latin typeface="Rockwell" panose="02060603020205020403" pitchFamily="18" charset="0"/>
              </a:rPr>
              <a:t>Pediatric or GUCH patients with no venous access</a:t>
            </a:r>
          </a:p>
          <a:p>
            <a:pPr marL="285750" indent="-285750">
              <a:buFont typeface="Wingdings" panose="05000000000000000000" pitchFamily="2" charset="2"/>
              <a:buChar char="§"/>
            </a:pPr>
            <a:r>
              <a:rPr lang="en-US" altLang="ko-KR" dirty="0">
                <a:latin typeface="Rockwell" panose="02060603020205020403" pitchFamily="18" charset="0"/>
              </a:rPr>
              <a:t>Acquired stenosis or obstruction of central veins</a:t>
            </a:r>
          </a:p>
          <a:p>
            <a:pPr marL="285750" indent="-285750">
              <a:buFont typeface="Wingdings" panose="05000000000000000000" pitchFamily="2" charset="2"/>
              <a:buChar char="§"/>
            </a:pPr>
            <a:r>
              <a:rPr lang="en-US" altLang="ko-KR" dirty="0">
                <a:latin typeface="Rockwell" panose="02060603020205020403" pitchFamily="18" charset="0"/>
              </a:rPr>
              <a:t>Previous endocarditis or device infection</a:t>
            </a:r>
          </a:p>
          <a:p>
            <a:pPr marL="285750" indent="-285750">
              <a:buFont typeface="Wingdings" panose="05000000000000000000" pitchFamily="2" charset="2"/>
              <a:buChar char="§"/>
            </a:pPr>
            <a:r>
              <a:rPr lang="en-US" altLang="ko-KR" dirty="0">
                <a:latin typeface="Rockwell" panose="02060603020205020403" pitchFamily="18" charset="0"/>
              </a:rPr>
              <a:t>Patients at very high risk of infection of endovascular leads: dialysis, </a:t>
            </a:r>
            <a:r>
              <a:rPr lang="en-US" altLang="ko-KR" dirty="0" err="1">
                <a:latin typeface="Rockwell" panose="02060603020205020403" pitchFamily="18" charset="0"/>
              </a:rPr>
              <a:t>immunodeficiencies</a:t>
            </a:r>
            <a:r>
              <a:rPr lang="en-US" altLang="ko-KR" dirty="0">
                <a:latin typeface="Rockwell" panose="02060603020205020403" pitchFamily="18" charset="0"/>
              </a:rPr>
              <a:t>, cancer, need of a chronic indwelling catheter</a:t>
            </a:r>
          </a:p>
          <a:p>
            <a:pPr marL="285750" indent="-285750">
              <a:buFont typeface="Wingdings" panose="05000000000000000000" pitchFamily="2" charset="2"/>
              <a:buChar char="§"/>
            </a:pPr>
            <a:r>
              <a:rPr lang="en-US" altLang="ko-KR" dirty="0">
                <a:latin typeface="Rockwell" panose="02060603020205020403" pitchFamily="18" charset="0"/>
              </a:rPr>
              <a:t>Patients candidates to cardiac transplantation.   </a:t>
            </a:r>
            <a:endParaRPr lang="en-US" altLang="ko-KR" dirty="0" smtClean="0">
              <a:latin typeface="Rockwell" panose="02060603020205020403" pitchFamily="18" charset="0"/>
            </a:endParaRPr>
          </a:p>
          <a:p>
            <a:endParaRPr lang="en-US" altLang="ko-KR" dirty="0">
              <a:latin typeface="Rockwell" panose="02060603020205020403" pitchFamily="18" charset="0"/>
            </a:endParaRPr>
          </a:p>
          <a:p>
            <a:r>
              <a:rPr lang="en-US" altLang="ko-KR" sz="2400" b="1" dirty="0">
                <a:latin typeface="Rockwell" panose="02060603020205020403" pitchFamily="18" charset="0"/>
              </a:rPr>
              <a:t>S-ICD as a reasonable choice:</a:t>
            </a:r>
          </a:p>
          <a:p>
            <a:pPr marL="285750" indent="-285750">
              <a:buFont typeface="Wingdings" panose="05000000000000000000" pitchFamily="2" charset="2"/>
              <a:buChar char="§"/>
            </a:pPr>
            <a:r>
              <a:rPr lang="en-US" altLang="ko-KR" dirty="0">
                <a:latin typeface="Rockwell" panose="02060603020205020403" pitchFamily="18" charset="0"/>
              </a:rPr>
              <a:t>Young patients with an active lifestyle and a long life expectancy</a:t>
            </a:r>
          </a:p>
          <a:p>
            <a:pPr marL="285750" indent="-285750">
              <a:buFont typeface="Wingdings" panose="05000000000000000000" pitchFamily="2" charset="2"/>
              <a:buChar char="§"/>
            </a:pPr>
            <a:r>
              <a:rPr lang="en-US" altLang="ko-KR" dirty="0">
                <a:latin typeface="Rockwell" panose="02060603020205020403" pitchFamily="18" charset="0"/>
              </a:rPr>
              <a:t>Inherited genetic </a:t>
            </a:r>
            <a:r>
              <a:rPr lang="en-US" altLang="ko-KR" dirty="0" err="1">
                <a:latin typeface="Rockwell" panose="02060603020205020403" pitchFamily="18" charset="0"/>
              </a:rPr>
              <a:t>arrhythmogenic</a:t>
            </a:r>
            <a:r>
              <a:rPr lang="en-US" altLang="ko-KR" dirty="0">
                <a:latin typeface="Rockwell" panose="02060603020205020403" pitchFamily="18" charset="0"/>
              </a:rPr>
              <a:t> syndromes (</a:t>
            </a:r>
            <a:r>
              <a:rPr lang="en-US" altLang="ko-KR" dirty="0" err="1">
                <a:latin typeface="Rockwell" panose="02060603020205020403" pitchFamily="18" charset="0"/>
              </a:rPr>
              <a:t>Brugada</a:t>
            </a:r>
            <a:r>
              <a:rPr lang="en-US" altLang="ko-KR" dirty="0">
                <a:latin typeface="Rockwell" panose="02060603020205020403" pitchFamily="18" charset="0"/>
              </a:rPr>
              <a:t>, Long and Short QT, Early </a:t>
            </a:r>
            <a:r>
              <a:rPr lang="en-US" altLang="ko-KR" dirty="0" smtClean="0">
                <a:latin typeface="Rockwell" panose="02060603020205020403" pitchFamily="18" charset="0"/>
              </a:rPr>
              <a:t>Repolarization</a:t>
            </a:r>
            <a:r>
              <a:rPr lang="en-US" altLang="ko-KR" dirty="0">
                <a:latin typeface="Rockwell" panose="02060603020205020403" pitchFamily="18" charset="0"/>
              </a:rPr>
              <a:t>)</a:t>
            </a:r>
          </a:p>
          <a:p>
            <a:pPr marL="285750" indent="-285750">
              <a:buFont typeface="Wingdings" panose="05000000000000000000" pitchFamily="2" charset="2"/>
              <a:buChar char="§"/>
            </a:pPr>
            <a:r>
              <a:rPr lang="en-US" altLang="ko-KR" dirty="0">
                <a:latin typeface="Rockwell" panose="02060603020205020403" pitchFamily="18" charset="0"/>
              </a:rPr>
              <a:t>Hypertrophic cardiomyopathy</a:t>
            </a:r>
          </a:p>
          <a:p>
            <a:pPr marL="285750" indent="-285750">
              <a:buFont typeface="Wingdings" panose="05000000000000000000" pitchFamily="2" charset="2"/>
              <a:buChar char="§"/>
            </a:pPr>
            <a:r>
              <a:rPr lang="en-US" altLang="ko-KR" dirty="0">
                <a:latin typeface="Rockwell" panose="02060603020205020403" pitchFamily="18" charset="0"/>
              </a:rPr>
              <a:t>Prosthetic heart valves (infection risk). Women (“cosmetic” issue). </a:t>
            </a:r>
          </a:p>
          <a:p>
            <a:pPr marL="285750" indent="-285750">
              <a:buFont typeface="Wingdings" panose="05000000000000000000" pitchFamily="2" charset="2"/>
              <a:buChar char="§"/>
            </a:pPr>
            <a:r>
              <a:rPr lang="en-US" altLang="ko-KR" dirty="0">
                <a:latin typeface="Rockwell" panose="02060603020205020403" pitchFamily="18" charset="0"/>
              </a:rPr>
              <a:t>Primary prevention patients with ischemic/non ischemic dilated cardiomyopathy</a:t>
            </a:r>
          </a:p>
          <a:p>
            <a:pPr marL="285750" indent="-285750">
              <a:buFont typeface="Wingdings" panose="05000000000000000000" pitchFamily="2" charset="2"/>
              <a:buChar char="§"/>
            </a:pPr>
            <a:r>
              <a:rPr lang="en-US" altLang="ko-KR" dirty="0">
                <a:latin typeface="Rockwell" panose="02060603020205020403" pitchFamily="18" charset="0"/>
              </a:rPr>
              <a:t>Secondary prevention patients survivors of out-of-hospital </a:t>
            </a:r>
            <a:r>
              <a:rPr lang="en-US" altLang="ko-KR" dirty="0" smtClean="0">
                <a:latin typeface="Rockwell" panose="02060603020205020403" pitchFamily="18" charset="0"/>
              </a:rPr>
              <a:t>VF</a:t>
            </a:r>
          </a:p>
        </p:txBody>
      </p:sp>
    </p:spTree>
    <p:extLst>
      <p:ext uri="{BB962C8B-B14F-4D97-AF65-F5344CB8AC3E}">
        <p14:creationId xmlns:p14="http://schemas.microsoft.com/office/powerpoint/2010/main" val="3803929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22807" y="1297333"/>
            <a:ext cx="10998438" cy="523220"/>
          </a:xfrm>
          <a:prstGeom prst="rect">
            <a:avLst/>
          </a:prstGeom>
          <a:noFill/>
        </p:spPr>
        <p:txBody>
          <a:bodyPr wrap="square" rtlCol="0">
            <a:spAutoFit/>
          </a:bodyPr>
          <a:lstStyle/>
          <a:p>
            <a:r>
              <a:rPr lang="en-US" altLang="ko-KR" sz="2800" b="1" dirty="0">
                <a:latin typeface="Rockwell" panose="02060603020205020403" pitchFamily="18" charset="0"/>
              </a:rPr>
              <a:t>Subcutaneous or </a:t>
            </a:r>
            <a:r>
              <a:rPr lang="en-US" altLang="ko-KR" sz="2800" b="1" dirty="0" err="1">
                <a:latin typeface="Rockwell" panose="02060603020205020403" pitchFamily="18" charset="0"/>
              </a:rPr>
              <a:t>Transvenous</a:t>
            </a:r>
            <a:r>
              <a:rPr lang="en-US" altLang="ko-KR" sz="2800" b="1" dirty="0">
                <a:latin typeface="Rockwell" panose="02060603020205020403" pitchFamily="18" charset="0"/>
              </a:rPr>
              <a:t> </a:t>
            </a:r>
            <a:r>
              <a:rPr lang="en-US" altLang="ko-KR" sz="2800" b="1" dirty="0" smtClean="0">
                <a:latin typeface="Rockwell" panose="02060603020205020403" pitchFamily="18" charset="0"/>
              </a:rPr>
              <a:t>Defibrillator Therapy</a:t>
            </a:r>
            <a:endParaRPr lang="ko-KR" altLang="en-US" sz="2800" b="1" dirty="0">
              <a:latin typeface="Rockwell" panose="02060603020205020403" pitchFamily="18" charset="0"/>
              <a:ea typeface="HY태고딕" panose="02030600000101010101" pitchFamily="18" charset="-127"/>
            </a:endParaRPr>
          </a:p>
        </p:txBody>
      </p:sp>
      <p:sp>
        <p:nvSpPr>
          <p:cNvPr id="2" name="직사각형 1"/>
          <p:cNvSpPr/>
          <p:nvPr/>
        </p:nvSpPr>
        <p:spPr>
          <a:xfrm>
            <a:off x="912255" y="2209205"/>
            <a:ext cx="10367490" cy="2123658"/>
          </a:xfrm>
          <a:prstGeom prst="rect">
            <a:avLst/>
          </a:prstGeom>
        </p:spPr>
        <p:txBody>
          <a:bodyPr wrap="square">
            <a:spAutoFit/>
          </a:bodyPr>
          <a:lstStyle/>
          <a:p>
            <a:r>
              <a:rPr lang="en-US" altLang="ko-KR" sz="2400" b="1" dirty="0" smtClean="0">
                <a:latin typeface="Rockwell" panose="02060603020205020403" pitchFamily="18" charset="0"/>
              </a:rPr>
              <a:t>When </a:t>
            </a:r>
            <a:r>
              <a:rPr lang="en-US" altLang="ko-KR" sz="2400" b="1" dirty="0">
                <a:latin typeface="Rockwell" panose="02060603020205020403" pitchFamily="18" charset="0"/>
              </a:rPr>
              <a:t>to avoid the S-ICD:</a:t>
            </a:r>
          </a:p>
          <a:p>
            <a:r>
              <a:rPr lang="en-US" altLang="ko-KR" dirty="0">
                <a:latin typeface="Rockwell" panose="02060603020205020403" pitchFamily="18" charset="0"/>
              </a:rPr>
              <a:t>Failed pre-implant screening (up to 7% of cases)</a:t>
            </a:r>
          </a:p>
          <a:p>
            <a:r>
              <a:rPr lang="en-US" altLang="ko-KR" dirty="0">
                <a:latin typeface="Rockwell" panose="02060603020205020403" pitchFamily="18" charset="0"/>
              </a:rPr>
              <a:t>Symptomatic bradycardia requiring permanent pacing</a:t>
            </a:r>
          </a:p>
          <a:p>
            <a:r>
              <a:rPr lang="en-US" altLang="ko-KR" dirty="0">
                <a:latin typeface="Rockwell" panose="02060603020205020403" pitchFamily="18" charset="0"/>
              </a:rPr>
              <a:t>Previously implanted unipolar pacemaker (sensing/detection pitfalls)</a:t>
            </a:r>
          </a:p>
          <a:p>
            <a:r>
              <a:rPr lang="en-US" altLang="ko-KR" dirty="0">
                <a:latin typeface="Rockwell" panose="02060603020205020403" pitchFamily="18" charset="0"/>
              </a:rPr>
              <a:t>Systolic heart failure and left bundle branch block indicated for CRT</a:t>
            </a:r>
          </a:p>
          <a:p>
            <a:r>
              <a:rPr lang="en-US" altLang="ko-KR" dirty="0">
                <a:latin typeface="Rockwell" panose="02060603020205020403" pitchFamily="18" charset="0"/>
              </a:rPr>
              <a:t>Recurrent sustained monomorphic VT treatable with ATP</a:t>
            </a:r>
          </a:p>
          <a:p>
            <a:r>
              <a:rPr lang="en-US" altLang="ko-KR" dirty="0">
                <a:latin typeface="Rockwell" panose="02060603020205020403" pitchFamily="18" charset="0"/>
              </a:rPr>
              <a:t>Anatomic characteristics: thin patients with poor subcutaneous tissue, “pectus excavatum”.</a:t>
            </a:r>
          </a:p>
        </p:txBody>
      </p:sp>
    </p:spTree>
    <p:extLst>
      <p:ext uri="{BB962C8B-B14F-4D97-AF65-F5344CB8AC3E}">
        <p14:creationId xmlns:p14="http://schemas.microsoft.com/office/powerpoint/2010/main" val="3858508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769121" y="1384419"/>
            <a:ext cx="10998438" cy="461665"/>
          </a:xfrm>
          <a:prstGeom prst="rect">
            <a:avLst/>
          </a:prstGeom>
          <a:noFill/>
        </p:spPr>
        <p:txBody>
          <a:bodyPr wrap="square" rtlCol="0">
            <a:spAutoFit/>
          </a:bodyPr>
          <a:lstStyle/>
          <a:p>
            <a:r>
              <a:rPr lang="en-US" altLang="ko-KR" sz="2400" b="1" dirty="0" smtClean="0">
                <a:latin typeface="Rockwell" panose="02060603020205020403" pitchFamily="18" charset="0"/>
              </a:rPr>
              <a:t>Summary </a:t>
            </a:r>
            <a:endParaRPr lang="ko-KR" altLang="en-US" sz="2400" b="1" dirty="0">
              <a:latin typeface="Rockwell" panose="02060603020205020403" pitchFamily="18" charset="0"/>
              <a:ea typeface="HY태고딕" panose="02030600000101010101" pitchFamily="18" charset="-127"/>
            </a:endParaRPr>
          </a:p>
        </p:txBody>
      </p:sp>
      <p:sp>
        <p:nvSpPr>
          <p:cNvPr id="4" name="TextBox 3">
            <a:extLst>
              <a:ext uri="{FF2B5EF4-FFF2-40B4-BE49-F238E27FC236}">
                <a16:creationId xmlns="" xmlns:a16="http://schemas.microsoft.com/office/drawing/2014/main" id="{246A5076-5FFF-4473-8E8E-CE229352276F}"/>
              </a:ext>
            </a:extLst>
          </p:cNvPr>
          <p:cNvSpPr txBox="1"/>
          <p:nvPr/>
        </p:nvSpPr>
        <p:spPr>
          <a:xfrm>
            <a:off x="558144" y="2367928"/>
            <a:ext cx="10998438" cy="3693319"/>
          </a:xfrm>
          <a:prstGeom prst="rect">
            <a:avLst/>
          </a:prstGeom>
          <a:noFill/>
        </p:spPr>
        <p:txBody>
          <a:bodyPr wrap="square" rtlCol="0">
            <a:spAutoFit/>
          </a:bodyPr>
          <a:lstStyle/>
          <a:p>
            <a:pPr marL="285750" indent="-285750">
              <a:buFont typeface="Wingdings" panose="05000000000000000000" pitchFamily="2" charset="2"/>
              <a:buChar char="§"/>
            </a:pPr>
            <a:r>
              <a:rPr lang="en-US" altLang="ko-KR" dirty="0">
                <a:latin typeface="Rockwell" panose="02060603020205020403" pitchFamily="18" charset="0"/>
              </a:rPr>
              <a:t>Left-sided implantation of ICDs should be </a:t>
            </a:r>
            <a:r>
              <a:rPr lang="en-US" altLang="ko-KR" dirty="0" smtClean="0">
                <a:latin typeface="Rockwell" panose="02060603020205020403" pitchFamily="18" charset="0"/>
              </a:rPr>
              <a:t>favored due </a:t>
            </a:r>
            <a:r>
              <a:rPr lang="en-US" altLang="ko-KR" dirty="0">
                <a:latin typeface="Rockwell" panose="02060603020205020403" pitchFamily="18" charset="0"/>
              </a:rPr>
              <a:t>to lower defibrillation </a:t>
            </a:r>
            <a:r>
              <a:rPr lang="en-US" altLang="ko-KR" dirty="0" smtClean="0">
                <a:latin typeface="Rockwell" panose="02060603020205020403" pitchFamily="18" charset="0"/>
              </a:rPr>
              <a:t>thresholds (and </a:t>
            </a:r>
            <a:r>
              <a:rPr lang="en-US" altLang="ko-KR" dirty="0">
                <a:latin typeface="Rockwell" panose="02060603020205020403" pitchFamily="18" charset="0"/>
              </a:rPr>
              <a:t>non-dominance for most patients</a:t>
            </a:r>
            <a:r>
              <a:rPr lang="en-US" altLang="ko-KR" dirty="0" smtClean="0">
                <a:latin typeface="Rockwell" panose="02060603020205020403" pitchFamily="18" charset="0"/>
              </a:rPr>
              <a:t>).</a:t>
            </a:r>
          </a:p>
          <a:p>
            <a:pPr marL="285750" indent="-285750">
              <a:buFont typeface="Wingdings" panose="05000000000000000000" pitchFamily="2" charset="2"/>
              <a:buChar char="§"/>
            </a:pPr>
            <a:endParaRPr lang="en-US" altLang="ko-KR" dirty="0">
              <a:latin typeface="Rockwell" panose="02060603020205020403" pitchFamily="18" charset="0"/>
            </a:endParaRPr>
          </a:p>
          <a:p>
            <a:pPr marL="285750" indent="-285750">
              <a:buFont typeface="Wingdings" panose="05000000000000000000" pitchFamily="2" charset="2"/>
              <a:buChar char="§"/>
            </a:pPr>
            <a:r>
              <a:rPr lang="en-US" altLang="ko-KR" dirty="0">
                <a:latin typeface="Rockwell" panose="02060603020205020403" pitchFamily="18" charset="0"/>
              </a:rPr>
              <a:t>Defibrillation testing is optional and may be </a:t>
            </a:r>
            <a:r>
              <a:rPr lang="en-US" altLang="ko-KR" dirty="0" smtClean="0">
                <a:latin typeface="Rockwell" panose="02060603020205020403" pitchFamily="18" charset="0"/>
              </a:rPr>
              <a:t>reserved for </a:t>
            </a:r>
            <a:r>
              <a:rPr lang="en-US" altLang="ko-KR" dirty="0">
                <a:latin typeface="Rockwell" panose="02060603020205020403" pitchFamily="18" charset="0"/>
              </a:rPr>
              <a:t>special circumstances</a:t>
            </a:r>
            <a:r>
              <a:rPr lang="en-US" altLang="ko-KR" dirty="0" smtClean="0">
                <a:latin typeface="Rockwell" panose="02060603020205020403" pitchFamily="18" charset="0"/>
              </a:rPr>
              <a:t>. </a:t>
            </a:r>
          </a:p>
          <a:p>
            <a:pPr marL="285750" indent="-285750">
              <a:buFont typeface="Wingdings" panose="05000000000000000000" pitchFamily="2" charset="2"/>
              <a:buChar char="§"/>
            </a:pPr>
            <a:endParaRPr lang="en-US" altLang="ko-KR" dirty="0">
              <a:latin typeface="Rockwell" panose="02060603020205020403" pitchFamily="18" charset="0"/>
            </a:endParaRPr>
          </a:p>
          <a:p>
            <a:pPr marL="285750" indent="-285750">
              <a:buFont typeface="Wingdings" panose="05000000000000000000" pitchFamily="2" charset="2"/>
              <a:buChar char="§"/>
            </a:pPr>
            <a:r>
              <a:rPr lang="en-US" altLang="ko-KR" dirty="0" smtClean="0">
                <a:latin typeface="Rockwell" panose="02060603020205020403" pitchFamily="18" charset="0"/>
              </a:rPr>
              <a:t>Single </a:t>
            </a:r>
            <a:r>
              <a:rPr lang="en-US" altLang="ko-KR" dirty="0">
                <a:latin typeface="Rockwell" panose="02060603020205020403" pitchFamily="18" charset="0"/>
              </a:rPr>
              <a:t>coil ICD leads should be used in </a:t>
            </a:r>
            <a:r>
              <a:rPr lang="en-US" altLang="ko-KR" dirty="0" smtClean="0">
                <a:latin typeface="Rockwell" panose="02060603020205020403" pitchFamily="18" charset="0"/>
              </a:rPr>
              <a:t>most instances </a:t>
            </a:r>
            <a:r>
              <a:rPr lang="en-US" altLang="ko-KR" dirty="0">
                <a:latin typeface="Rockwell" panose="02060603020205020403" pitchFamily="18" charset="0"/>
              </a:rPr>
              <a:t>to avoid adhesions of the </a:t>
            </a:r>
            <a:r>
              <a:rPr lang="en-US" altLang="ko-KR" dirty="0" smtClean="0">
                <a:latin typeface="Rockwell" panose="02060603020205020403" pitchFamily="18" charset="0"/>
              </a:rPr>
              <a:t>proximal coil </a:t>
            </a:r>
            <a:r>
              <a:rPr lang="en-US" altLang="ko-KR" dirty="0">
                <a:latin typeface="Rockwell" panose="02060603020205020403" pitchFamily="18" charset="0"/>
              </a:rPr>
              <a:t>which make extraction </a:t>
            </a:r>
            <a:r>
              <a:rPr lang="en-US" altLang="ko-KR" dirty="0" smtClean="0">
                <a:latin typeface="Rockwell" panose="02060603020205020403" pitchFamily="18" charset="0"/>
              </a:rPr>
              <a:t>more difficult.</a:t>
            </a:r>
          </a:p>
          <a:p>
            <a:pPr marL="285750" indent="-285750">
              <a:buFont typeface="Wingdings" panose="05000000000000000000" pitchFamily="2" charset="2"/>
              <a:buChar char="§"/>
            </a:pPr>
            <a:endParaRPr lang="en-US" altLang="ko-KR" dirty="0">
              <a:latin typeface="Rockwell" panose="02060603020205020403" pitchFamily="18" charset="0"/>
            </a:endParaRPr>
          </a:p>
          <a:p>
            <a:pPr marL="285750" indent="-285750">
              <a:buFont typeface="Wingdings" panose="05000000000000000000" pitchFamily="2" charset="2"/>
              <a:buChar char="§"/>
            </a:pPr>
            <a:r>
              <a:rPr lang="en-US" altLang="ko-KR" dirty="0">
                <a:latin typeface="Rockwell" panose="02060603020205020403" pitchFamily="18" charset="0"/>
              </a:rPr>
              <a:t>Dual-coil ICD leads may be useful in specific </a:t>
            </a:r>
            <a:r>
              <a:rPr lang="en-US" altLang="ko-KR" dirty="0" smtClean="0">
                <a:latin typeface="Rockwell" panose="02060603020205020403" pitchFamily="18" charset="0"/>
              </a:rPr>
              <a:t>situations (e.g</a:t>
            </a:r>
            <a:r>
              <a:rPr lang="en-US" altLang="ko-KR" dirty="0">
                <a:latin typeface="Rockwell" panose="02060603020205020403" pitchFamily="18" charset="0"/>
              </a:rPr>
              <a:t>. high defibrillation </a:t>
            </a:r>
            <a:r>
              <a:rPr lang="en-US" altLang="ko-KR" dirty="0" smtClean="0">
                <a:latin typeface="Rockwell" panose="02060603020205020403" pitchFamily="18" charset="0"/>
              </a:rPr>
              <a:t>thresholds, right-sided </a:t>
            </a:r>
            <a:r>
              <a:rPr lang="en-US" altLang="ko-KR" dirty="0">
                <a:latin typeface="Rockwell" panose="02060603020205020403" pitchFamily="18" charset="0"/>
              </a:rPr>
              <a:t>implantations, more options </a:t>
            </a:r>
            <a:r>
              <a:rPr lang="en-US" altLang="ko-KR" dirty="0" smtClean="0">
                <a:latin typeface="Rockwell" panose="02060603020205020403" pitchFamily="18" charset="0"/>
              </a:rPr>
              <a:t>for morphology </a:t>
            </a:r>
            <a:r>
              <a:rPr lang="en-US" altLang="ko-KR" dirty="0">
                <a:latin typeface="Rockwell" panose="02060603020205020403" pitchFamily="18" charset="0"/>
              </a:rPr>
              <a:t>templates etc</a:t>
            </a:r>
            <a:r>
              <a:rPr lang="en-US" altLang="ko-KR" dirty="0" smtClean="0">
                <a:latin typeface="Rockwell" panose="02060603020205020403" pitchFamily="18" charset="0"/>
              </a:rPr>
              <a:t>.)</a:t>
            </a:r>
          </a:p>
          <a:p>
            <a:pPr marL="285750" indent="-285750">
              <a:buFont typeface="Wingdings" panose="05000000000000000000" pitchFamily="2" charset="2"/>
              <a:buChar char="§"/>
            </a:pPr>
            <a:endParaRPr lang="en-US" altLang="ko-KR" dirty="0">
              <a:latin typeface="Rockwell" panose="02060603020205020403" pitchFamily="18" charset="0"/>
              <a:ea typeface="HY태고딕" panose="02030600000101010101" pitchFamily="18" charset="-127"/>
            </a:endParaRPr>
          </a:p>
          <a:p>
            <a:pPr marL="285750" indent="-285750">
              <a:buFont typeface="Wingdings" panose="05000000000000000000" pitchFamily="2" charset="2"/>
              <a:buChar char="§"/>
            </a:pPr>
            <a:r>
              <a:rPr lang="en-US" altLang="ko-KR" dirty="0" smtClean="0">
                <a:latin typeface="Rockwell" panose="02060603020205020403" pitchFamily="18" charset="0"/>
                <a:ea typeface="HY태고딕" panose="02030600000101010101" pitchFamily="18" charset="-127"/>
              </a:rPr>
              <a:t>Subcutaneous ICD has many advantages over TV-ICD and should be considered as the first choice in some cases</a:t>
            </a:r>
            <a:endParaRPr lang="ko-KR" altLang="en-US" dirty="0">
              <a:latin typeface="Rockwell" panose="02060603020205020403" pitchFamily="18" charset="0"/>
              <a:ea typeface="HY태고딕" panose="02030600000101010101" pitchFamily="18" charset="-127"/>
            </a:endParaRPr>
          </a:p>
        </p:txBody>
      </p:sp>
    </p:spTree>
    <p:extLst>
      <p:ext uri="{BB962C8B-B14F-4D97-AF65-F5344CB8AC3E}">
        <p14:creationId xmlns:p14="http://schemas.microsoft.com/office/powerpoint/2010/main" val="132014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1EC3158-FA30-472F-9991-3A23EEB344AF}"/>
              </a:ext>
            </a:extLst>
          </p:cNvPr>
          <p:cNvSpPr txBox="1"/>
          <p:nvPr/>
        </p:nvSpPr>
        <p:spPr>
          <a:xfrm>
            <a:off x="5041064" y="2678277"/>
            <a:ext cx="2109872" cy="1384995"/>
          </a:xfrm>
          <a:prstGeom prst="rect">
            <a:avLst/>
          </a:prstGeom>
          <a:noFill/>
        </p:spPr>
        <p:txBody>
          <a:bodyPr wrap="none" rtlCol="0">
            <a:spAutoFit/>
          </a:bodyPr>
          <a:lstStyle/>
          <a:p>
            <a:pPr algn="ctr"/>
            <a:r>
              <a:rPr lang="ko-KR" altLang="en-US" sz="2800" b="1" dirty="0">
                <a:latin typeface="HY태고딕" panose="02030600000101010101" pitchFamily="18" charset="-127"/>
                <a:ea typeface="HY태고딕" panose="02030600000101010101" pitchFamily="18" charset="-127"/>
              </a:rPr>
              <a:t>감사합니다</a:t>
            </a:r>
            <a:endParaRPr lang="en-US" altLang="ko-KR" sz="2800" b="1" dirty="0">
              <a:latin typeface="HY태고딕" panose="02030600000101010101" pitchFamily="18" charset="-127"/>
              <a:ea typeface="HY태고딕" panose="02030600000101010101" pitchFamily="18" charset="-127"/>
            </a:endParaRPr>
          </a:p>
          <a:p>
            <a:pPr algn="ctr"/>
            <a:endParaRPr lang="en-US" altLang="ko-KR" sz="2800" b="1" dirty="0">
              <a:latin typeface="HY태고딕" panose="02030600000101010101" pitchFamily="18" charset="-127"/>
              <a:ea typeface="HY태고딕" panose="02030600000101010101" pitchFamily="18" charset="-127"/>
            </a:endParaRPr>
          </a:p>
          <a:p>
            <a:pPr algn="ctr"/>
            <a:r>
              <a:rPr lang="en-US" altLang="ko-KR" sz="2800" b="1" dirty="0">
                <a:latin typeface="HY태고딕" panose="02030600000101010101" pitchFamily="18" charset="-127"/>
                <a:ea typeface="HY태고딕" panose="02030600000101010101" pitchFamily="18" charset="-127"/>
              </a:rPr>
              <a:t>Thank you!</a:t>
            </a:r>
            <a:endParaRPr lang="ko-KR" altLang="en-US" sz="2800" b="1" dirty="0">
              <a:latin typeface="HY태고딕" panose="02030600000101010101" pitchFamily="18" charset="-127"/>
              <a:ea typeface="HY태고딕" panose="02030600000101010101" pitchFamily="18" charset="-127"/>
            </a:endParaRPr>
          </a:p>
        </p:txBody>
      </p:sp>
    </p:spTree>
    <p:extLst>
      <p:ext uri="{BB962C8B-B14F-4D97-AF65-F5344CB8AC3E}">
        <p14:creationId xmlns:p14="http://schemas.microsoft.com/office/powerpoint/2010/main" val="334638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46A5076-5FFF-4473-8E8E-CE229352276F}"/>
              </a:ext>
            </a:extLst>
          </p:cNvPr>
          <p:cNvSpPr txBox="1"/>
          <p:nvPr/>
        </p:nvSpPr>
        <p:spPr>
          <a:xfrm>
            <a:off x="743483" y="2290274"/>
            <a:ext cx="9152546" cy="3046988"/>
          </a:xfrm>
          <a:prstGeom prst="rect">
            <a:avLst/>
          </a:prstGeom>
          <a:noFill/>
        </p:spPr>
        <p:txBody>
          <a:bodyPr wrap="square" rtlCol="0">
            <a:spAutoFit/>
          </a:bodyPr>
          <a:lstStyle/>
          <a:p>
            <a:pPr marL="342900" indent="-342900">
              <a:buAutoNum type="arabicPeriod"/>
            </a:pPr>
            <a:r>
              <a:rPr lang="en-US" altLang="ko-KR" sz="2400" dirty="0" smtClean="0">
                <a:latin typeface="Rockwell" panose="02060603020205020403" pitchFamily="18" charset="0"/>
              </a:rPr>
              <a:t>Left or right side</a:t>
            </a:r>
          </a:p>
          <a:p>
            <a:pPr marL="342900" indent="-342900">
              <a:buAutoNum type="arabicPeriod"/>
            </a:pPr>
            <a:r>
              <a:rPr lang="en-US" altLang="ko-KR" sz="2400" dirty="0" smtClean="0">
                <a:latin typeface="Rockwell" panose="02060603020205020403" pitchFamily="18" charset="0"/>
              </a:rPr>
              <a:t>DFT testing during implantation</a:t>
            </a:r>
            <a:endParaRPr lang="en-US" altLang="ko-KR" sz="2400" dirty="0">
              <a:latin typeface="Rockwell" panose="02060603020205020403" pitchFamily="18" charset="0"/>
              <a:ea typeface="HY태고딕" panose="02030600000101010101" pitchFamily="18" charset="-127"/>
            </a:endParaRPr>
          </a:p>
          <a:p>
            <a:pPr marL="342900" indent="-342900">
              <a:buAutoNum type="arabicPeriod"/>
            </a:pPr>
            <a:r>
              <a:rPr lang="en-US" altLang="ko-KR" sz="2400" dirty="0" smtClean="0">
                <a:latin typeface="Rockwell" panose="02060603020205020403" pitchFamily="18" charset="0"/>
                <a:ea typeface="HY태고딕" panose="02030600000101010101" pitchFamily="18" charset="-127"/>
              </a:rPr>
              <a:t>Signal quality</a:t>
            </a:r>
          </a:p>
          <a:p>
            <a:pPr marL="342900" indent="-342900">
              <a:buAutoNum type="arabicPeriod"/>
            </a:pPr>
            <a:r>
              <a:rPr lang="en-US" altLang="ko-KR" sz="2400" dirty="0" smtClean="0">
                <a:latin typeface="Rockwell" panose="02060603020205020403" pitchFamily="18" charset="0"/>
                <a:ea typeface="HY태고딕" panose="02030600000101010101" pitchFamily="18" charset="-127"/>
              </a:rPr>
              <a:t>RV lead position</a:t>
            </a:r>
          </a:p>
          <a:p>
            <a:pPr marL="342900" indent="-342900">
              <a:buAutoNum type="arabicPeriod"/>
            </a:pPr>
            <a:r>
              <a:rPr lang="en-US" altLang="ko-KR" sz="2400" dirty="0" smtClean="0">
                <a:latin typeface="Rockwell" panose="02060603020205020403" pitchFamily="18" charset="0"/>
                <a:ea typeface="HY태고딕" panose="02030600000101010101" pitchFamily="18" charset="-127"/>
              </a:rPr>
              <a:t>Single vs. dual coil</a:t>
            </a:r>
          </a:p>
          <a:p>
            <a:pPr marL="342900" indent="-342900">
              <a:buAutoNum type="arabicPeriod"/>
            </a:pPr>
            <a:r>
              <a:rPr lang="en-US" altLang="ko-KR" sz="2400" dirty="0" err="1" smtClean="0">
                <a:latin typeface="Rockwell" panose="02060603020205020403" pitchFamily="18" charset="0"/>
                <a:ea typeface="HY태고딕" panose="02030600000101010101" pitchFamily="18" charset="-127"/>
              </a:rPr>
              <a:t>Transvenous</a:t>
            </a:r>
            <a:r>
              <a:rPr lang="en-US" altLang="ko-KR" sz="2400" dirty="0" smtClean="0">
                <a:latin typeface="Rockwell" panose="02060603020205020403" pitchFamily="18" charset="0"/>
                <a:ea typeface="HY태고딕" panose="02030600000101010101" pitchFamily="18" charset="-127"/>
              </a:rPr>
              <a:t> vs. subcutaneous</a:t>
            </a:r>
          </a:p>
          <a:p>
            <a:endParaRPr lang="en-US" altLang="ko-KR" sz="2400" dirty="0" smtClean="0">
              <a:latin typeface="Rockwell" panose="02060603020205020403" pitchFamily="18" charset="0"/>
              <a:ea typeface="HY태고딕" panose="02030600000101010101" pitchFamily="18" charset="-127"/>
            </a:endParaRPr>
          </a:p>
          <a:p>
            <a:pPr marL="342900" indent="-342900">
              <a:buAutoNum type="arabicPeriod"/>
            </a:pPr>
            <a:endParaRPr lang="en-US" altLang="ko-KR" sz="2400" dirty="0" smtClean="0">
              <a:latin typeface="Rockwell" panose="02060603020205020403" pitchFamily="18" charset="0"/>
            </a:endParaRPr>
          </a:p>
        </p:txBody>
      </p:sp>
      <p:sp>
        <p:nvSpPr>
          <p:cNvPr id="2" name="TextBox 1"/>
          <p:cNvSpPr txBox="1"/>
          <p:nvPr/>
        </p:nvSpPr>
        <p:spPr>
          <a:xfrm>
            <a:off x="743483" y="1349828"/>
            <a:ext cx="2084225" cy="646331"/>
          </a:xfrm>
          <a:prstGeom prst="rect">
            <a:avLst/>
          </a:prstGeom>
          <a:noFill/>
        </p:spPr>
        <p:txBody>
          <a:bodyPr wrap="none" rtlCol="0">
            <a:spAutoFit/>
          </a:bodyPr>
          <a:lstStyle/>
          <a:p>
            <a:r>
              <a:rPr lang="en-US" altLang="ko-KR" sz="3600" dirty="0" smtClean="0">
                <a:latin typeface="Rockwell" panose="02060603020205020403" pitchFamily="18" charset="0"/>
              </a:rPr>
              <a:t>Contents</a:t>
            </a:r>
            <a:endParaRPr lang="ko-KR" altLang="en-US" sz="3600" dirty="0">
              <a:latin typeface="Rockwell" panose="02060603020205020403" pitchFamily="18" charset="0"/>
            </a:endParaRPr>
          </a:p>
        </p:txBody>
      </p:sp>
    </p:spTree>
    <p:extLst>
      <p:ext uri="{BB962C8B-B14F-4D97-AF65-F5344CB8AC3E}">
        <p14:creationId xmlns:p14="http://schemas.microsoft.com/office/powerpoint/2010/main" val="408878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46A5076-5FFF-4473-8E8E-CE229352276F}"/>
              </a:ext>
            </a:extLst>
          </p:cNvPr>
          <p:cNvSpPr txBox="1"/>
          <p:nvPr/>
        </p:nvSpPr>
        <p:spPr>
          <a:xfrm>
            <a:off x="333688" y="1253790"/>
            <a:ext cx="10998438" cy="523220"/>
          </a:xfrm>
          <a:prstGeom prst="rect">
            <a:avLst/>
          </a:prstGeom>
          <a:noFill/>
        </p:spPr>
        <p:txBody>
          <a:bodyPr wrap="square" rtlCol="0">
            <a:spAutoFit/>
          </a:bodyPr>
          <a:lstStyle/>
          <a:p>
            <a:r>
              <a:rPr lang="en-US" altLang="ko-KR" sz="2800" b="1" dirty="0" smtClean="0">
                <a:latin typeface="Rockwell" panose="02060603020205020403" pitchFamily="18" charset="0"/>
              </a:rPr>
              <a:t>Left or right side </a:t>
            </a:r>
            <a:endParaRPr lang="ko-KR" altLang="en-US" sz="2800" b="1" dirty="0">
              <a:latin typeface="Rockwell" panose="02060603020205020403" pitchFamily="18" charset="0"/>
              <a:ea typeface="HY태고딕" panose="02030600000101010101" pitchFamily="18" charset="-127"/>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444" y="2274884"/>
            <a:ext cx="3131090" cy="313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178" y="2274884"/>
            <a:ext cx="3134242" cy="3134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3900" y="1887794"/>
            <a:ext cx="2134135" cy="2134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4631"/>
          <a:stretch/>
        </p:blipFill>
        <p:spPr bwMode="auto">
          <a:xfrm>
            <a:off x="9333885" y="4021929"/>
            <a:ext cx="2129505" cy="195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761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769121" y="1888622"/>
            <a:ext cx="10998438" cy="923330"/>
          </a:xfrm>
          <a:prstGeom prst="rect">
            <a:avLst/>
          </a:prstGeom>
          <a:noFill/>
        </p:spPr>
        <p:txBody>
          <a:bodyPr wrap="square" rtlCol="0">
            <a:spAutoFit/>
          </a:bodyPr>
          <a:lstStyle/>
          <a:p>
            <a:pPr marL="285750" indent="-285750">
              <a:buFont typeface="Wingdings" panose="05000000000000000000" pitchFamily="2" charset="2"/>
              <a:buChar char="§"/>
            </a:pPr>
            <a:r>
              <a:rPr lang="en-US" altLang="ko-KR" b="1" dirty="0" smtClean="0">
                <a:latin typeface="Rockwell" panose="02060603020205020403" pitchFamily="18" charset="0"/>
              </a:rPr>
              <a:t>Left-sided </a:t>
            </a:r>
            <a:r>
              <a:rPr lang="en-US" altLang="ko-KR" b="1" dirty="0">
                <a:latin typeface="Rockwell" panose="02060603020205020403" pitchFamily="18" charset="0"/>
              </a:rPr>
              <a:t>implantation </a:t>
            </a:r>
            <a:r>
              <a:rPr lang="en-US" altLang="ko-KR" b="1" dirty="0" smtClean="0">
                <a:latin typeface="Rockwell" panose="02060603020205020403" pitchFamily="18" charset="0"/>
              </a:rPr>
              <a:t>should be favored </a:t>
            </a:r>
            <a:r>
              <a:rPr lang="en-US" altLang="ko-KR" dirty="0">
                <a:latin typeface="Rockwell" panose="02060603020205020403" pitchFamily="18" charset="0"/>
              </a:rPr>
              <a:t>due to risk of increased DFT and total mortality with</a:t>
            </a:r>
          </a:p>
          <a:p>
            <a:r>
              <a:rPr lang="en-US" altLang="ko-KR" dirty="0">
                <a:latin typeface="Rockwell" panose="02060603020205020403" pitchFamily="18" charset="0"/>
              </a:rPr>
              <a:t>right-sided access (although co-morbidities requiring right-sided access,</a:t>
            </a:r>
          </a:p>
          <a:p>
            <a:r>
              <a:rPr lang="en-US" altLang="ko-KR" dirty="0">
                <a:latin typeface="Rockwell" panose="02060603020205020403" pitchFamily="18" charset="0"/>
              </a:rPr>
              <a:t>such as </a:t>
            </a:r>
            <a:r>
              <a:rPr lang="en-US" altLang="ko-KR" dirty="0" smtClean="0">
                <a:latin typeface="Rockwell" panose="02060603020205020403" pitchFamily="18" charset="0"/>
              </a:rPr>
              <a:t>hemodialysis </a:t>
            </a:r>
            <a:r>
              <a:rPr lang="en-US" altLang="ko-KR" dirty="0">
                <a:latin typeface="Rockwell" panose="02060603020205020403" pitchFamily="18" charset="0"/>
              </a:rPr>
              <a:t>or cancer may have confounded outcome).</a:t>
            </a:r>
            <a:endParaRPr lang="ko-KR" altLang="en-US" sz="2800" b="1" dirty="0">
              <a:latin typeface="Rockwell" panose="02060603020205020403" pitchFamily="18" charset="0"/>
              <a:ea typeface="HY태고딕" panose="02030600000101010101" pitchFamily="18" charset="-127"/>
            </a:endParaRPr>
          </a:p>
        </p:txBody>
      </p:sp>
      <p:sp>
        <p:nvSpPr>
          <p:cNvPr id="5" name="직사각형 4"/>
          <p:cNvSpPr/>
          <p:nvPr/>
        </p:nvSpPr>
        <p:spPr>
          <a:xfrm>
            <a:off x="7214014" y="5894148"/>
            <a:ext cx="4553545" cy="646331"/>
          </a:xfrm>
          <a:prstGeom prst="rect">
            <a:avLst/>
          </a:prstGeom>
        </p:spPr>
        <p:txBody>
          <a:bodyPr wrap="square">
            <a:spAutoFit/>
          </a:bodyPr>
          <a:lstStyle/>
          <a:p>
            <a:r>
              <a:rPr lang="en-US" altLang="ko-KR" sz="1200" dirty="0">
                <a:latin typeface="Rockwell" panose="02060603020205020403" pitchFamily="18" charset="0"/>
              </a:rPr>
              <a:t>Varma N, </a:t>
            </a:r>
            <a:r>
              <a:rPr lang="en-US" altLang="ko-KR" sz="1200" dirty="0" smtClean="0">
                <a:latin typeface="Rockwell" panose="02060603020205020403" pitchFamily="18" charset="0"/>
              </a:rPr>
              <a:t> et al. Pacing </a:t>
            </a:r>
            <a:r>
              <a:rPr lang="en-US" altLang="ko-KR" sz="1200" dirty="0" err="1">
                <a:latin typeface="Rockwell" panose="02060603020205020403" pitchFamily="18" charset="0"/>
              </a:rPr>
              <a:t>Clin</a:t>
            </a:r>
            <a:r>
              <a:rPr lang="en-US" altLang="ko-KR" sz="1200" dirty="0">
                <a:latin typeface="Rockwell" panose="02060603020205020403" pitchFamily="18" charset="0"/>
              </a:rPr>
              <a:t> </a:t>
            </a:r>
            <a:r>
              <a:rPr lang="en-US" altLang="ko-KR" sz="1200" dirty="0" err="1">
                <a:latin typeface="Rockwell" panose="02060603020205020403" pitchFamily="18" charset="0"/>
              </a:rPr>
              <a:t>Electrophysiol</a:t>
            </a:r>
            <a:r>
              <a:rPr lang="en-US" altLang="ko-KR" sz="1200" dirty="0">
                <a:latin typeface="Rockwell" panose="02060603020205020403" pitchFamily="18" charset="0"/>
              </a:rPr>
              <a:t> 2008;31:1025–35.</a:t>
            </a:r>
          </a:p>
          <a:p>
            <a:r>
              <a:rPr lang="en-US" altLang="ko-KR" sz="1200" dirty="0" smtClean="0">
                <a:latin typeface="Rockwell" panose="02060603020205020403" pitchFamily="18" charset="0"/>
              </a:rPr>
              <a:t>Varma </a:t>
            </a:r>
            <a:r>
              <a:rPr lang="en-US" altLang="ko-KR" sz="1200" dirty="0">
                <a:latin typeface="Rockwell" panose="02060603020205020403" pitchFamily="18" charset="0"/>
              </a:rPr>
              <a:t>N</a:t>
            </a:r>
            <a:r>
              <a:rPr lang="en-US" altLang="ko-KR" sz="1200" dirty="0" smtClean="0">
                <a:latin typeface="Rockwell" panose="02060603020205020403" pitchFamily="18" charset="0"/>
              </a:rPr>
              <a:t>, et al.  </a:t>
            </a:r>
            <a:r>
              <a:rPr lang="en-US" altLang="ko-KR" sz="1200" dirty="0" err="1" smtClean="0">
                <a:latin typeface="Rockwell" panose="02060603020205020403" pitchFamily="18" charset="0"/>
              </a:rPr>
              <a:t>Europace</a:t>
            </a:r>
            <a:r>
              <a:rPr lang="en-US" altLang="ko-KR" sz="1200" dirty="0" smtClean="0">
                <a:latin typeface="Rockwell" panose="02060603020205020403" pitchFamily="18" charset="0"/>
              </a:rPr>
              <a:t> </a:t>
            </a:r>
            <a:r>
              <a:rPr lang="en-US" altLang="ko-KR" sz="1200" dirty="0">
                <a:latin typeface="Rockwell" panose="02060603020205020403" pitchFamily="18" charset="0"/>
              </a:rPr>
              <a:t>2017;19:1810–17.</a:t>
            </a:r>
          </a:p>
          <a:p>
            <a:r>
              <a:rPr lang="en-US" altLang="ko-KR" sz="1200" dirty="0" smtClean="0">
                <a:latin typeface="Rockwell" panose="02060603020205020403" pitchFamily="18" charset="0"/>
              </a:rPr>
              <a:t>Gold </a:t>
            </a:r>
            <a:r>
              <a:rPr lang="en-US" altLang="ko-KR" sz="1200" dirty="0">
                <a:latin typeface="Rockwell" panose="02060603020205020403" pitchFamily="18" charset="0"/>
              </a:rPr>
              <a:t>MR, </a:t>
            </a:r>
            <a:r>
              <a:rPr lang="en-US" altLang="ko-KR" sz="1200" dirty="0" smtClean="0">
                <a:latin typeface="Rockwell" panose="02060603020205020403" pitchFamily="18" charset="0"/>
              </a:rPr>
              <a:t> et al </a:t>
            </a:r>
            <a:r>
              <a:rPr lang="en-US" altLang="ko-KR" sz="1200" dirty="0">
                <a:latin typeface="Rockwell" panose="02060603020205020403" pitchFamily="18" charset="0"/>
              </a:rPr>
              <a:t>Am J </a:t>
            </a:r>
            <a:r>
              <a:rPr lang="en-US" altLang="ko-KR" sz="1200" dirty="0" err="1">
                <a:latin typeface="Rockwell" panose="02060603020205020403" pitchFamily="18" charset="0"/>
              </a:rPr>
              <a:t>Cardiol</a:t>
            </a:r>
            <a:r>
              <a:rPr lang="en-US" altLang="ko-KR" sz="1200" dirty="0">
                <a:latin typeface="Rockwell" panose="02060603020205020403" pitchFamily="18" charset="0"/>
              </a:rPr>
              <a:t> 2007;100:243–6.</a:t>
            </a:r>
            <a:endParaRPr lang="ko-KR" altLang="en-US" sz="1200" dirty="0">
              <a:latin typeface="Rockwell" panose="02060603020205020403" pitchFamily="18" charset="0"/>
            </a:endParaRPr>
          </a:p>
        </p:txBody>
      </p:sp>
      <p:pic>
        <p:nvPicPr>
          <p:cNvPr id="1026" name="Picture 2" descr="Comparison of DFTs with right (Tilt and Tune, RICD) vs. left (PROMISE7 trial, LICD) ICD placement using 50% tilt waveforms. Most patients with RICD have DFTs &lt;15 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012" y="2984704"/>
            <a:ext cx="3923486" cy="2672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246A5076-5FFF-4473-8E8E-CE229352276F}"/>
              </a:ext>
            </a:extLst>
          </p:cNvPr>
          <p:cNvSpPr txBox="1"/>
          <p:nvPr/>
        </p:nvSpPr>
        <p:spPr>
          <a:xfrm>
            <a:off x="366356" y="1253790"/>
            <a:ext cx="10998438" cy="523220"/>
          </a:xfrm>
          <a:prstGeom prst="rect">
            <a:avLst/>
          </a:prstGeom>
          <a:noFill/>
        </p:spPr>
        <p:txBody>
          <a:bodyPr wrap="square" rtlCol="0">
            <a:spAutoFit/>
          </a:bodyPr>
          <a:lstStyle/>
          <a:p>
            <a:r>
              <a:rPr lang="en-US" altLang="ko-KR" sz="2800" b="1" dirty="0" smtClean="0">
                <a:latin typeface="Rockwell" panose="02060603020205020403" pitchFamily="18" charset="0"/>
              </a:rPr>
              <a:t>Left or right side </a:t>
            </a:r>
            <a:endParaRPr lang="ko-KR" altLang="en-US" sz="2800" b="1" dirty="0">
              <a:latin typeface="Rockwell" panose="02060603020205020403" pitchFamily="18" charset="0"/>
              <a:ea typeface="HY태고딕" panose="02030600000101010101" pitchFamily="18" charset="-127"/>
            </a:endParaRPr>
          </a:p>
        </p:txBody>
      </p:sp>
      <p:pic>
        <p:nvPicPr>
          <p:cNvPr id="1028" name="Picture 4" descr="https://www.researchgate.net/profile/Marcio-Kiuchi/publication/317340237/figure/fig1/AS:616380390969350@1523967945563/The-defibrillation-threshold-testing-at-the-end-of-implantation-showed-that-the-mean_W6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0016" y="3054543"/>
            <a:ext cx="2436150" cy="13741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researchgate.net/profile/Marcio-Kiuchi/publication/317340237/figure/fig2/AS:616380390993927@1523967945588/The-Kaplan-Meier-curv-during-12-months-of-follow-up-from-the-52-patients-bearing-the-ICD_W64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7593" y="4819554"/>
            <a:ext cx="2418573" cy="13642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researchgate.net/profile/Marcio-Kiuchi/publication/317340237/figure/fig3/AS:616380390965256@1523967945611/The-Kaplan-Meier-curve-during-12-months-of-followup-from-the-52-patients-bearing-the-ICD_W6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4901" y="4819554"/>
            <a:ext cx="2392161" cy="1349328"/>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6"/>
          <p:cNvSpPr/>
          <p:nvPr/>
        </p:nvSpPr>
        <p:spPr>
          <a:xfrm>
            <a:off x="1258751" y="4516397"/>
            <a:ext cx="3164793" cy="276999"/>
          </a:xfrm>
          <a:prstGeom prst="rect">
            <a:avLst/>
          </a:prstGeom>
        </p:spPr>
        <p:txBody>
          <a:bodyPr wrap="square">
            <a:spAutoFit/>
          </a:bodyPr>
          <a:lstStyle/>
          <a:p>
            <a:r>
              <a:rPr lang="en-US" altLang="ko-KR" sz="1200" dirty="0">
                <a:solidFill>
                  <a:srgbClr val="333333"/>
                </a:solidFill>
                <a:latin typeface="Rockwell" panose="02060603020205020403" pitchFamily="18" charset="0"/>
              </a:rPr>
              <a:t>The defibrillation threshold </a:t>
            </a:r>
            <a:r>
              <a:rPr lang="en-US" altLang="ko-KR" sz="1200" dirty="0" smtClean="0">
                <a:solidFill>
                  <a:srgbClr val="333333"/>
                </a:solidFill>
                <a:latin typeface="Rockwell" panose="02060603020205020403" pitchFamily="18" charset="0"/>
              </a:rPr>
              <a:t>testing,</a:t>
            </a:r>
            <a:endParaRPr lang="ko-KR" altLang="en-US" sz="1200" dirty="0">
              <a:latin typeface="Rockwell" panose="02060603020205020403" pitchFamily="18" charset="0"/>
            </a:endParaRPr>
          </a:p>
        </p:txBody>
      </p:sp>
      <p:sp>
        <p:nvSpPr>
          <p:cNvPr id="9" name="직사각형 8"/>
          <p:cNvSpPr/>
          <p:nvPr/>
        </p:nvSpPr>
        <p:spPr>
          <a:xfrm>
            <a:off x="1258751" y="6262390"/>
            <a:ext cx="2002984" cy="276999"/>
          </a:xfrm>
          <a:prstGeom prst="rect">
            <a:avLst/>
          </a:prstGeom>
        </p:spPr>
        <p:txBody>
          <a:bodyPr wrap="none">
            <a:spAutoFit/>
          </a:bodyPr>
          <a:lstStyle/>
          <a:p>
            <a:r>
              <a:rPr lang="en-US" altLang="ko-KR" sz="1200" dirty="0" smtClean="0">
                <a:solidFill>
                  <a:srgbClr val="333333"/>
                </a:solidFill>
                <a:latin typeface="Rockwell" panose="02060603020205020403" pitchFamily="18" charset="0"/>
              </a:rPr>
              <a:t>Appropriate</a:t>
            </a:r>
            <a:r>
              <a:rPr lang="en-US" altLang="ko-KR" sz="1200" dirty="0">
                <a:solidFill>
                  <a:srgbClr val="333333"/>
                </a:solidFill>
                <a:latin typeface="Rockwell" panose="02060603020205020403" pitchFamily="18" charset="0"/>
              </a:rPr>
              <a:t> shock events</a:t>
            </a:r>
            <a:endParaRPr lang="ko-KR" altLang="en-US" sz="1200" dirty="0">
              <a:latin typeface="Rockwell" panose="02060603020205020403" pitchFamily="18" charset="0"/>
            </a:endParaRPr>
          </a:p>
        </p:txBody>
      </p:sp>
      <p:sp>
        <p:nvSpPr>
          <p:cNvPr id="10" name="직사각형 9"/>
          <p:cNvSpPr/>
          <p:nvPr/>
        </p:nvSpPr>
        <p:spPr>
          <a:xfrm>
            <a:off x="3694901" y="6262390"/>
            <a:ext cx="2110386" cy="276999"/>
          </a:xfrm>
          <a:prstGeom prst="rect">
            <a:avLst/>
          </a:prstGeom>
        </p:spPr>
        <p:txBody>
          <a:bodyPr wrap="none">
            <a:spAutoFit/>
          </a:bodyPr>
          <a:lstStyle/>
          <a:p>
            <a:r>
              <a:rPr lang="en-US" altLang="ko-KR" sz="1200" dirty="0" smtClean="0">
                <a:solidFill>
                  <a:srgbClr val="333333"/>
                </a:solidFill>
                <a:latin typeface="Rockwell" panose="02060603020205020403" pitchFamily="18" charset="0"/>
              </a:rPr>
              <a:t>Inappropriate</a:t>
            </a:r>
            <a:r>
              <a:rPr lang="en-US" altLang="ko-KR" sz="1200" dirty="0">
                <a:solidFill>
                  <a:srgbClr val="333333"/>
                </a:solidFill>
                <a:latin typeface="Rockwell" panose="02060603020205020403" pitchFamily="18" charset="0"/>
              </a:rPr>
              <a:t> shock events</a:t>
            </a:r>
            <a:endParaRPr lang="ko-KR" altLang="en-US" sz="1200" dirty="0">
              <a:latin typeface="Rockwell" panose="02060603020205020403" pitchFamily="18" charset="0"/>
            </a:endParaRPr>
          </a:p>
        </p:txBody>
      </p:sp>
    </p:spTree>
    <p:extLst>
      <p:ext uri="{BB962C8B-B14F-4D97-AF65-F5344CB8AC3E}">
        <p14:creationId xmlns:p14="http://schemas.microsoft.com/office/powerpoint/2010/main" val="247420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769121" y="1803164"/>
            <a:ext cx="10998438" cy="646331"/>
          </a:xfrm>
          <a:prstGeom prst="rect">
            <a:avLst/>
          </a:prstGeom>
          <a:noFill/>
        </p:spPr>
        <p:txBody>
          <a:bodyPr wrap="square" rtlCol="0">
            <a:spAutoFit/>
          </a:bodyPr>
          <a:lstStyle/>
          <a:p>
            <a:pPr>
              <a:buFont typeface="Wingdings" panose="05000000000000000000" pitchFamily="2" charset="2"/>
              <a:buChar char="§"/>
            </a:pPr>
            <a:r>
              <a:rPr lang="en-US" altLang="ko-KR" dirty="0" smtClean="0">
                <a:latin typeface="Rockwell" panose="02060603020205020403" pitchFamily="18" charset="0"/>
              </a:rPr>
              <a:t> 2015 Heart </a:t>
            </a:r>
            <a:r>
              <a:rPr lang="en-US" altLang="ko-KR" dirty="0">
                <a:latin typeface="Rockwell" panose="02060603020205020403" pitchFamily="18" charset="0"/>
              </a:rPr>
              <a:t>Rhythm Society (HRS)/EHRA/Asia Pacific Heart </a:t>
            </a:r>
            <a:r>
              <a:rPr lang="en-US" altLang="ko-KR" dirty="0" smtClean="0">
                <a:latin typeface="Rockwell" panose="02060603020205020403" pitchFamily="18" charset="0"/>
              </a:rPr>
              <a:t>Rhythm Society(APHRS</a:t>
            </a:r>
            <a:r>
              <a:rPr lang="en-US" altLang="ko-KR" dirty="0">
                <a:latin typeface="Rockwell" panose="02060603020205020403" pitchFamily="18" charset="0"/>
              </a:rPr>
              <a:t>)/SOLAECE expert consensus statement on </a:t>
            </a:r>
            <a:r>
              <a:rPr lang="en-US" altLang="ko-KR" dirty="0" smtClean="0">
                <a:latin typeface="Rockwell" panose="02060603020205020403" pitchFamily="18" charset="0"/>
              </a:rPr>
              <a:t>optimal ICD </a:t>
            </a:r>
            <a:r>
              <a:rPr lang="en-US" altLang="ko-KR" dirty="0">
                <a:latin typeface="Rockwell" panose="02060603020205020403" pitchFamily="18" charset="0"/>
              </a:rPr>
              <a:t>programming and </a:t>
            </a:r>
            <a:r>
              <a:rPr lang="en-US" altLang="ko-KR" dirty="0" smtClean="0">
                <a:latin typeface="Rockwell" panose="02060603020205020403" pitchFamily="18" charset="0"/>
              </a:rPr>
              <a:t>testing.</a:t>
            </a:r>
            <a:endParaRPr lang="ko-KR" altLang="en-US" b="1" dirty="0">
              <a:latin typeface="Rockwell" panose="02060603020205020403" pitchFamily="18" charset="0"/>
              <a:ea typeface="HY태고딕" panose="02030600000101010101" pitchFamily="18" charset="-127"/>
            </a:endParaRPr>
          </a:p>
        </p:txBody>
      </p:sp>
      <p:sp>
        <p:nvSpPr>
          <p:cNvPr id="2" name="직사각형 1"/>
          <p:cNvSpPr/>
          <p:nvPr/>
        </p:nvSpPr>
        <p:spPr>
          <a:xfrm>
            <a:off x="8487137" y="6556560"/>
            <a:ext cx="3387185" cy="276999"/>
          </a:xfrm>
          <a:prstGeom prst="rect">
            <a:avLst/>
          </a:prstGeom>
        </p:spPr>
        <p:txBody>
          <a:bodyPr wrap="square">
            <a:spAutoFit/>
          </a:bodyPr>
          <a:lstStyle/>
          <a:p>
            <a:r>
              <a:rPr lang="en-US" altLang="ko-KR" sz="1200" dirty="0" err="1">
                <a:latin typeface="Rockwell" panose="02060603020205020403" pitchFamily="18" charset="0"/>
              </a:rPr>
              <a:t>Wilkoff</a:t>
            </a:r>
            <a:r>
              <a:rPr lang="en-US" altLang="ko-KR" sz="1200" dirty="0">
                <a:latin typeface="Rockwell" panose="02060603020205020403" pitchFamily="18" charset="0"/>
              </a:rPr>
              <a:t> BL, </a:t>
            </a:r>
            <a:r>
              <a:rPr lang="en-US" altLang="ko-KR" sz="1200" dirty="0" smtClean="0">
                <a:latin typeface="Rockwell" panose="02060603020205020403" pitchFamily="18" charset="0"/>
              </a:rPr>
              <a:t> et</a:t>
            </a:r>
            <a:r>
              <a:rPr lang="ko-KR" altLang="en-US" sz="1200" dirty="0">
                <a:latin typeface="Rockwell" panose="02060603020205020403" pitchFamily="18" charset="0"/>
              </a:rPr>
              <a:t> </a:t>
            </a:r>
            <a:r>
              <a:rPr lang="en-US" altLang="ko-KR" sz="1200" dirty="0" smtClean="0">
                <a:latin typeface="Rockwell" panose="02060603020205020403" pitchFamily="18" charset="0"/>
              </a:rPr>
              <a:t>al. </a:t>
            </a:r>
            <a:r>
              <a:rPr lang="en-US" altLang="ko-KR" sz="1200" dirty="0" err="1" smtClean="0">
                <a:latin typeface="Rockwell" panose="02060603020205020403" pitchFamily="18" charset="0"/>
              </a:rPr>
              <a:t>Europace</a:t>
            </a:r>
            <a:r>
              <a:rPr lang="en-US" altLang="ko-KR" sz="1200" dirty="0" smtClean="0">
                <a:latin typeface="Rockwell" panose="02060603020205020403" pitchFamily="18" charset="0"/>
              </a:rPr>
              <a:t> 2016; 18:159–83</a:t>
            </a:r>
            <a:r>
              <a:rPr lang="en-US" altLang="ko-KR" sz="1200" dirty="0">
                <a:latin typeface="Rockwell" panose="02060603020205020403" pitchFamily="18" charset="0"/>
              </a:rPr>
              <a:t>.</a:t>
            </a:r>
            <a:endParaRPr lang="ko-KR" altLang="en-US" sz="1200" dirty="0">
              <a:latin typeface="Rockwell" panose="02060603020205020403" pitchFamily="18" charset="0"/>
            </a:endParaRPr>
          </a:p>
        </p:txBody>
      </p:sp>
      <p:graphicFrame>
        <p:nvGraphicFramePr>
          <p:cNvPr id="4" name="표 3"/>
          <p:cNvGraphicFramePr>
            <a:graphicFrameLocks noGrp="1"/>
          </p:cNvGraphicFramePr>
          <p:nvPr>
            <p:extLst>
              <p:ext uri="{D42A27DB-BD31-4B8C-83A1-F6EECF244321}">
                <p14:modId xmlns:p14="http://schemas.microsoft.com/office/powerpoint/2010/main" val="3308090286"/>
              </p:ext>
            </p:extLst>
          </p:nvPr>
        </p:nvGraphicFramePr>
        <p:xfrm>
          <a:off x="836064" y="2634343"/>
          <a:ext cx="10707879" cy="3788962"/>
        </p:xfrm>
        <a:graphic>
          <a:graphicData uri="http://schemas.openxmlformats.org/drawingml/2006/table">
            <a:tbl>
              <a:tblPr firstRow="1" bandRow="1">
                <a:tableStyleId>{5C22544A-7EE6-4342-B048-85BDC9FD1C3A}</a:tableStyleId>
              </a:tblPr>
              <a:tblGrid>
                <a:gridCol w="7537388">
                  <a:extLst>
                    <a:ext uri="{9D8B030D-6E8A-4147-A177-3AD203B41FA5}">
                      <a16:colId xmlns="" xmlns:a16="http://schemas.microsoft.com/office/drawing/2014/main" val="439689487"/>
                    </a:ext>
                  </a:extLst>
                </a:gridCol>
                <a:gridCol w="1683522">
                  <a:extLst>
                    <a:ext uri="{9D8B030D-6E8A-4147-A177-3AD203B41FA5}">
                      <a16:colId xmlns="" xmlns:a16="http://schemas.microsoft.com/office/drawing/2014/main" val="433811324"/>
                    </a:ext>
                  </a:extLst>
                </a:gridCol>
                <a:gridCol w="1486969">
                  <a:extLst>
                    <a:ext uri="{9D8B030D-6E8A-4147-A177-3AD203B41FA5}">
                      <a16:colId xmlns="" xmlns:a16="http://schemas.microsoft.com/office/drawing/2014/main" val="890911894"/>
                    </a:ext>
                  </a:extLst>
                </a:gridCol>
              </a:tblGrid>
              <a:tr h="649522">
                <a:tc>
                  <a:txBody>
                    <a:bodyPr/>
                    <a:lstStyle/>
                    <a:p>
                      <a:pPr latinLnBrk="1"/>
                      <a:r>
                        <a:rPr lang="en-US" altLang="ko-KR" sz="1400" b="0" i="0" u="none" strike="noStrike" kern="1200" baseline="0" dirty="0" err="1" smtClean="0">
                          <a:solidFill>
                            <a:schemeClr val="lt1"/>
                          </a:solidFill>
                          <a:latin typeface="Rockwell" panose="02060603020205020403" pitchFamily="18" charset="0"/>
                          <a:ea typeface="+mn-ea"/>
                          <a:cs typeface="+mn-cs"/>
                        </a:rPr>
                        <a:t>Intraprocedural</a:t>
                      </a:r>
                      <a:r>
                        <a:rPr lang="en-US" altLang="ko-KR" sz="1400" b="0" i="0" u="none" strike="noStrike" kern="1200" baseline="0" dirty="0" smtClean="0">
                          <a:solidFill>
                            <a:schemeClr val="lt1"/>
                          </a:solidFill>
                          <a:latin typeface="Rockwell" panose="02060603020205020403" pitchFamily="18" charset="0"/>
                          <a:ea typeface="+mn-ea"/>
                          <a:cs typeface="+mn-cs"/>
                        </a:rPr>
                        <a:t> testing of defibrillation efficacy recommendations</a:t>
                      </a:r>
                      <a:endParaRPr lang="ko-KR" altLang="en-US" sz="1400" dirty="0">
                        <a:latin typeface="Rockwell" panose="02060603020205020403" pitchFamily="18" charset="0"/>
                      </a:endParaRPr>
                    </a:p>
                  </a:txBody>
                  <a:tcPr/>
                </a:tc>
                <a:tc>
                  <a:txBody>
                    <a:bodyPr/>
                    <a:lstStyle/>
                    <a:p>
                      <a:r>
                        <a:rPr lang="en-US" altLang="ko-KR" sz="1400" b="0" i="0" u="none" strike="noStrike" kern="1200" baseline="0" dirty="0" smtClean="0">
                          <a:solidFill>
                            <a:schemeClr val="lt1"/>
                          </a:solidFill>
                          <a:latin typeface="Rockwell" panose="02060603020205020403" pitchFamily="18" charset="0"/>
                          <a:ea typeface="+mn-ea"/>
                          <a:cs typeface="+mn-cs"/>
                        </a:rPr>
                        <a:t>Class of</a:t>
                      </a:r>
                    </a:p>
                    <a:p>
                      <a:r>
                        <a:rPr lang="en-US" altLang="ko-KR" sz="1400" b="0" i="0" u="none" strike="noStrike" kern="1200" baseline="0" dirty="0" smtClean="0">
                          <a:solidFill>
                            <a:schemeClr val="lt1"/>
                          </a:solidFill>
                          <a:latin typeface="Rockwell" panose="02060603020205020403" pitchFamily="18" charset="0"/>
                          <a:ea typeface="+mn-ea"/>
                          <a:cs typeface="+mn-cs"/>
                        </a:rPr>
                        <a:t>recommendation</a:t>
                      </a:r>
                      <a:endParaRPr lang="ko-KR" altLang="en-US" sz="1400" dirty="0">
                        <a:latin typeface="Rockwell" panose="02060603020205020403" pitchFamily="18" charset="0"/>
                      </a:endParaRPr>
                    </a:p>
                  </a:txBody>
                  <a:tcPr/>
                </a:tc>
                <a:tc>
                  <a:txBody>
                    <a:bodyPr/>
                    <a:lstStyle/>
                    <a:p>
                      <a:r>
                        <a:rPr lang="en-US" altLang="ko-KR" sz="1400" b="0" i="0" u="none" strike="noStrike" kern="1200" baseline="0" dirty="0" smtClean="0">
                          <a:solidFill>
                            <a:schemeClr val="lt1"/>
                          </a:solidFill>
                          <a:latin typeface="Rockwell" panose="02060603020205020403" pitchFamily="18" charset="0"/>
                          <a:ea typeface="+mn-ea"/>
                          <a:cs typeface="+mn-cs"/>
                        </a:rPr>
                        <a:t>Level of</a:t>
                      </a:r>
                    </a:p>
                    <a:p>
                      <a:r>
                        <a:rPr lang="en-US" altLang="ko-KR" sz="1400" b="0" i="0" u="none" strike="noStrike" kern="1200" baseline="0" dirty="0" smtClean="0">
                          <a:solidFill>
                            <a:schemeClr val="lt1"/>
                          </a:solidFill>
                          <a:latin typeface="Rockwell" panose="02060603020205020403" pitchFamily="18" charset="0"/>
                          <a:ea typeface="+mn-ea"/>
                          <a:cs typeface="+mn-cs"/>
                        </a:rPr>
                        <a:t>evidence</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22680534"/>
                  </a:ext>
                </a:extLst>
              </a:tr>
              <a:tr h="370840">
                <a:tc>
                  <a:txBody>
                    <a:bodyPr/>
                    <a:lstStyle/>
                    <a:p>
                      <a:pPr latinLnBrk="1"/>
                      <a:r>
                        <a:rPr lang="en-US" altLang="ko-KR" sz="1400" dirty="0" smtClean="0">
                          <a:latin typeface="Rockwell" panose="02060603020205020403" pitchFamily="18" charset="0"/>
                        </a:rPr>
                        <a:t>Defibrillation efficacy testing is recommended in patients undergoing </a:t>
                      </a:r>
                      <a:r>
                        <a:rPr lang="en-US" altLang="ko-KR" sz="1400" b="1" dirty="0" smtClean="0">
                          <a:latin typeface="Rockwell" panose="02060603020205020403" pitchFamily="18" charset="0"/>
                        </a:rPr>
                        <a:t>a subcutaneous ICD implantation</a:t>
                      </a:r>
                      <a:endParaRPr lang="ko-KR" altLang="en-US" sz="1400" b="1"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I</a:t>
                      </a:r>
                      <a:endParaRPr lang="ko-KR" altLang="en-US" sz="1400" dirty="0">
                        <a:latin typeface="Rockwell" panose="02060603020205020403" pitchFamily="18" charset="0"/>
                      </a:endParaRPr>
                    </a:p>
                  </a:txBody>
                  <a:tcPr/>
                </a:tc>
                <a:tc>
                  <a:txBody>
                    <a:bodyPr/>
                    <a:lstStyle/>
                    <a:p>
                      <a:pPr latinLnBrk="1"/>
                      <a:r>
                        <a:rPr lang="en-US" altLang="ko-KR" sz="1400" b="0" i="0" u="none" strike="noStrike" kern="1200" baseline="0" dirty="0" smtClean="0">
                          <a:solidFill>
                            <a:schemeClr val="dk1"/>
                          </a:solidFill>
                          <a:latin typeface="Rockwell" panose="02060603020205020403" pitchFamily="18" charset="0"/>
                          <a:ea typeface="+mn-ea"/>
                          <a:cs typeface="+mn-cs"/>
                        </a:rPr>
                        <a:t>C-LD</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4190477750"/>
                  </a:ext>
                </a:extLst>
              </a:tr>
              <a:tr h="370840">
                <a:tc>
                  <a:txBody>
                    <a:bodyPr/>
                    <a:lstStyle/>
                    <a:p>
                      <a:r>
                        <a:rPr lang="en-US" altLang="ko-KR" sz="1400" b="0" i="0" u="none" strike="noStrike" kern="1200" baseline="0" dirty="0" smtClean="0">
                          <a:solidFill>
                            <a:schemeClr val="dk1"/>
                          </a:solidFill>
                          <a:latin typeface="Rockwell" panose="02060603020205020403" pitchFamily="18" charset="0"/>
                          <a:ea typeface="+mn-ea"/>
                          <a:cs typeface="+mn-cs"/>
                        </a:rPr>
                        <a:t>It is </a:t>
                      </a:r>
                      <a:r>
                        <a:rPr lang="en-US" altLang="ko-KR" sz="1400" b="1" i="0" u="none" strike="noStrike" kern="1200" baseline="0" dirty="0" smtClean="0">
                          <a:solidFill>
                            <a:schemeClr val="dk1"/>
                          </a:solidFill>
                          <a:latin typeface="Rockwell" panose="02060603020205020403" pitchFamily="18" charset="0"/>
                          <a:ea typeface="+mn-ea"/>
                          <a:cs typeface="+mn-cs"/>
                        </a:rPr>
                        <a:t>reasonable to omit defibrillation efficacy testing in patients undergoing initial left-pectoral </a:t>
                      </a:r>
                      <a:r>
                        <a:rPr lang="en-US" altLang="ko-KR" sz="1400" b="1" i="0" u="none" strike="noStrike" kern="1200" baseline="0" dirty="0" err="1" smtClean="0">
                          <a:solidFill>
                            <a:schemeClr val="dk1"/>
                          </a:solidFill>
                          <a:latin typeface="Rockwell" panose="02060603020205020403" pitchFamily="18" charset="0"/>
                          <a:ea typeface="+mn-ea"/>
                          <a:cs typeface="+mn-cs"/>
                        </a:rPr>
                        <a:t>transvenous</a:t>
                      </a:r>
                      <a:r>
                        <a:rPr lang="en-US" altLang="ko-KR" sz="1400" b="1" i="0" u="none" strike="noStrike" kern="1200" baseline="0" dirty="0" smtClean="0">
                          <a:solidFill>
                            <a:schemeClr val="dk1"/>
                          </a:solidFill>
                          <a:latin typeface="Rockwell" panose="02060603020205020403" pitchFamily="18" charset="0"/>
                          <a:ea typeface="+mn-ea"/>
                          <a:cs typeface="+mn-cs"/>
                        </a:rPr>
                        <a:t> ICD implantation </a:t>
                      </a:r>
                      <a:r>
                        <a:rPr lang="en-US" altLang="ko-KR" sz="1400" b="0" i="0" u="none" strike="noStrike" kern="1200" baseline="0" dirty="0" smtClean="0">
                          <a:solidFill>
                            <a:schemeClr val="dk1"/>
                          </a:solidFill>
                          <a:latin typeface="Rockwell" panose="02060603020205020403" pitchFamily="18" charset="0"/>
                          <a:ea typeface="+mn-ea"/>
                          <a:cs typeface="+mn-cs"/>
                        </a:rPr>
                        <a:t>procedures where appropriate sensing, pacing, and impedance values are obtained with fluoroscopically well-positioned RV leads.</a:t>
                      </a:r>
                      <a:endParaRPr lang="ko-KR" altLang="en-US" sz="1400" dirty="0">
                        <a:latin typeface="Rockwell" panose="02060603020205020403" pitchFamily="18" charset="0"/>
                      </a:endParaRPr>
                    </a:p>
                  </a:txBody>
                  <a:tcPr/>
                </a:tc>
                <a:tc>
                  <a:txBody>
                    <a:bodyPr/>
                    <a:lstStyle/>
                    <a:p>
                      <a:pPr latinLnBrk="1"/>
                      <a:r>
                        <a:rPr lang="en-US" altLang="ko-KR" sz="1400" dirty="0" err="1" smtClean="0">
                          <a:latin typeface="Rockwell" panose="02060603020205020403" pitchFamily="18" charset="0"/>
                        </a:rPr>
                        <a:t>IIa</a:t>
                      </a:r>
                      <a:endParaRPr lang="ko-KR" altLang="en-US" sz="1400" dirty="0">
                        <a:latin typeface="Rockwell" panose="02060603020205020403" pitchFamily="18" charset="0"/>
                      </a:endParaRPr>
                    </a:p>
                  </a:txBody>
                  <a:tcPr/>
                </a:tc>
                <a:tc>
                  <a:txBody>
                    <a:bodyPr/>
                    <a:lstStyle/>
                    <a:p>
                      <a:pPr latinLnBrk="1"/>
                      <a:r>
                        <a:rPr lang="en-US" altLang="ko-KR" sz="1400" b="0" i="0" u="none" strike="noStrike" kern="1200" baseline="0" dirty="0" smtClean="0">
                          <a:solidFill>
                            <a:schemeClr val="dk1"/>
                          </a:solidFill>
                          <a:latin typeface="Rockwell" panose="02060603020205020403" pitchFamily="18" charset="0"/>
                          <a:ea typeface="+mn-ea"/>
                          <a:cs typeface="+mn-cs"/>
                        </a:rPr>
                        <a:t>B-R</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667617859"/>
                  </a:ext>
                </a:extLst>
              </a:tr>
              <a:tr h="370840">
                <a:tc>
                  <a:txBody>
                    <a:bodyPr/>
                    <a:lstStyle/>
                    <a:p>
                      <a:r>
                        <a:rPr lang="en-US" altLang="ko-KR" sz="1400" b="0" i="0" u="none" strike="noStrike" kern="1200" baseline="0" dirty="0" smtClean="0">
                          <a:solidFill>
                            <a:schemeClr val="dk1"/>
                          </a:solidFill>
                          <a:latin typeface="Rockwell" panose="02060603020205020403" pitchFamily="18" charset="0"/>
                          <a:ea typeface="+mn-ea"/>
                          <a:cs typeface="+mn-cs"/>
                        </a:rPr>
                        <a:t>Defibrillation efficacy testing is reasonable in patients undergoing </a:t>
                      </a:r>
                      <a:r>
                        <a:rPr lang="en-US" altLang="ko-KR" sz="1400" b="1" i="0" u="none" strike="noStrike" kern="1200" baseline="0" dirty="0" smtClean="0">
                          <a:solidFill>
                            <a:schemeClr val="dk1"/>
                          </a:solidFill>
                          <a:latin typeface="Rockwell" panose="02060603020205020403" pitchFamily="18" charset="0"/>
                          <a:ea typeface="+mn-ea"/>
                          <a:cs typeface="+mn-cs"/>
                        </a:rPr>
                        <a:t>a right-pectoral </a:t>
                      </a:r>
                      <a:r>
                        <a:rPr lang="en-US" altLang="ko-KR" sz="1400" b="1" i="0" u="none" strike="noStrike" kern="1200" baseline="0" dirty="0" err="1" smtClean="0">
                          <a:solidFill>
                            <a:schemeClr val="dk1"/>
                          </a:solidFill>
                          <a:latin typeface="Rockwell" panose="02060603020205020403" pitchFamily="18" charset="0"/>
                          <a:ea typeface="+mn-ea"/>
                          <a:cs typeface="+mn-cs"/>
                        </a:rPr>
                        <a:t>transvenous</a:t>
                      </a:r>
                      <a:r>
                        <a:rPr lang="en-US" altLang="ko-KR" sz="1400" b="1" i="0" u="none" strike="noStrike" kern="1200" baseline="0" dirty="0" smtClean="0">
                          <a:solidFill>
                            <a:schemeClr val="dk1"/>
                          </a:solidFill>
                          <a:latin typeface="Rockwell" panose="02060603020205020403" pitchFamily="18" charset="0"/>
                          <a:ea typeface="+mn-ea"/>
                          <a:cs typeface="+mn-cs"/>
                        </a:rPr>
                        <a:t> ICD implantation or ICD pulse generator changes</a:t>
                      </a:r>
                      <a:r>
                        <a:rPr lang="en-US" altLang="ko-KR" sz="1400" b="0" i="0" u="none" strike="noStrike" kern="1200" baseline="0" dirty="0" smtClean="0">
                          <a:solidFill>
                            <a:schemeClr val="dk1"/>
                          </a:solidFill>
                          <a:latin typeface="Rockwell" panose="02060603020205020403" pitchFamily="18" charset="0"/>
                          <a:ea typeface="+mn-ea"/>
                          <a:cs typeface="+mn-cs"/>
                        </a:rPr>
                        <a:t>.</a:t>
                      </a:r>
                      <a:endParaRPr lang="ko-KR" altLang="en-US" sz="1400" dirty="0">
                        <a:latin typeface="Rockwell" panose="02060603020205020403" pitchFamily="18" charset="0"/>
                      </a:endParaRPr>
                    </a:p>
                  </a:txBody>
                  <a:tcPr/>
                </a:tc>
                <a:tc>
                  <a:txBody>
                    <a:bodyPr/>
                    <a:lstStyle/>
                    <a:p>
                      <a:pPr latinLnBrk="1"/>
                      <a:r>
                        <a:rPr lang="en-US" altLang="ko-KR" sz="1400" dirty="0" err="1" smtClean="0">
                          <a:latin typeface="Rockwell" panose="02060603020205020403" pitchFamily="18" charset="0"/>
                        </a:rPr>
                        <a:t>IIa</a:t>
                      </a:r>
                      <a:endParaRPr lang="ko-KR" altLang="en-US" sz="1400" dirty="0">
                        <a:latin typeface="Rockwell" panose="02060603020205020403" pitchFamily="18" charset="0"/>
                      </a:endParaRPr>
                    </a:p>
                  </a:txBody>
                  <a:tcPr/>
                </a:tc>
                <a:tc>
                  <a:txBody>
                    <a:bodyPr/>
                    <a:lstStyle/>
                    <a:p>
                      <a:pPr latinLnBrk="1"/>
                      <a:r>
                        <a:rPr lang="en-US" altLang="ko-KR" sz="1400" b="0" i="0" u="none" strike="noStrike" kern="1200" baseline="0" dirty="0" smtClean="0">
                          <a:solidFill>
                            <a:schemeClr val="dk1"/>
                          </a:solidFill>
                          <a:latin typeface="Rockwell" panose="02060603020205020403" pitchFamily="18" charset="0"/>
                          <a:ea typeface="+mn-ea"/>
                          <a:cs typeface="+mn-cs"/>
                        </a:rPr>
                        <a:t>B-R</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4193238895"/>
                  </a:ext>
                </a:extLst>
              </a:tr>
              <a:tr h="370840">
                <a:tc>
                  <a:txBody>
                    <a:bodyPr/>
                    <a:lstStyle/>
                    <a:p>
                      <a:r>
                        <a:rPr lang="en-US" altLang="ko-KR" sz="1400" b="0" i="0" u="none" strike="noStrike" kern="1200" baseline="0" dirty="0" smtClean="0">
                          <a:solidFill>
                            <a:schemeClr val="dk1"/>
                          </a:solidFill>
                          <a:latin typeface="Rockwell" panose="02060603020205020403" pitchFamily="18" charset="0"/>
                          <a:ea typeface="+mn-ea"/>
                          <a:cs typeface="+mn-cs"/>
                        </a:rPr>
                        <a:t>Defibrillation efficacy testing at the time of implantation of a </a:t>
                      </a:r>
                      <a:r>
                        <a:rPr lang="en-US" altLang="ko-KR" sz="1400" b="0" i="0" u="none" strike="noStrike" kern="1200" baseline="0" dirty="0" err="1" smtClean="0">
                          <a:solidFill>
                            <a:schemeClr val="dk1"/>
                          </a:solidFill>
                          <a:latin typeface="Rockwell" panose="02060603020205020403" pitchFamily="18" charset="0"/>
                          <a:ea typeface="+mn-ea"/>
                          <a:cs typeface="+mn-cs"/>
                        </a:rPr>
                        <a:t>transvenous</a:t>
                      </a:r>
                      <a:r>
                        <a:rPr lang="en-US" altLang="ko-KR" sz="1400" b="0" i="0" u="none" strike="noStrike" kern="1200" baseline="0" dirty="0" smtClean="0">
                          <a:solidFill>
                            <a:schemeClr val="dk1"/>
                          </a:solidFill>
                          <a:latin typeface="Rockwell" panose="02060603020205020403" pitchFamily="18" charset="0"/>
                          <a:ea typeface="+mn-ea"/>
                          <a:cs typeface="+mn-cs"/>
                        </a:rPr>
                        <a:t> ICD should not be performed on patients with a </a:t>
                      </a:r>
                      <a:r>
                        <a:rPr lang="en-US" altLang="ko-KR" sz="1400" b="1" i="0" u="none" strike="noStrike" kern="1200" baseline="0" dirty="0" smtClean="0">
                          <a:solidFill>
                            <a:schemeClr val="dk1"/>
                          </a:solidFill>
                          <a:latin typeface="Rockwell" panose="02060603020205020403" pitchFamily="18" charset="0"/>
                          <a:ea typeface="+mn-ea"/>
                          <a:cs typeface="+mn-cs"/>
                        </a:rPr>
                        <a:t>documented </a:t>
                      </a:r>
                      <a:r>
                        <a:rPr lang="en-US" altLang="ko-KR" sz="1400" b="1" i="0" u="none" strike="noStrike" kern="1200" baseline="0" dirty="0" err="1" smtClean="0">
                          <a:solidFill>
                            <a:schemeClr val="dk1"/>
                          </a:solidFill>
                          <a:latin typeface="Rockwell" panose="02060603020205020403" pitchFamily="18" charset="0"/>
                          <a:ea typeface="+mn-ea"/>
                          <a:cs typeface="+mn-cs"/>
                        </a:rPr>
                        <a:t>nonchronic</a:t>
                      </a:r>
                      <a:r>
                        <a:rPr lang="en-US" altLang="ko-KR" sz="1400" b="1" i="0" u="none" strike="noStrike" kern="1200" baseline="0" dirty="0" smtClean="0">
                          <a:solidFill>
                            <a:schemeClr val="dk1"/>
                          </a:solidFill>
                          <a:latin typeface="Rockwell" panose="02060603020205020403" pitchFamily="18" charset="0"/>
                          <a:ea typeface="+mn-ea"/>
                          <a:cs typeface="+mn-cs"/>
                        </a:rPr>
                        <a:t> cardiac thrombus, AF or atrial flutter without adequate systemic anticoagulation, critical aortic stenosis, unstable CAD, recent stroke or TIA, </a:t>
                      </a:r>
                      <a:r>
                        <a:rPr lang="en-US" altLang="ko-KR" sz="1400" b="1" i="0" u="none" strike="noStrike" kern="1200" baseline="0" dirty="0" err="1" smtClean="0">
                          <a:solidFill>
                            <a:schemeClr val="dk1"/>
                          </a:solidFill>
                          <a:latin typeface="Rockwell" panose="02060603020205020403" pitchFamily="18" charset="0"/>
                          <a:ea typeface="+mn-ea"/>
                          <a:cs typeface="+mn-cs"/>
                        </a:rPr>
                        <a:t>haemodynamic</a:t>
                      </a:r>
                      <a:r>
                        <a:rPr lang="en-US" altLang="ko-KR" sz="1400" b="1" i="0" u="none" strike="noStrike" kern="1200" baseline="0" dirty="0" smtClean="0">
                          <a:solidFill>
                            <a:schemeClr val="dk1"/>
                          </a:solidFill>
                          <a:latin typeface="Rockwell" panose="02060603020205020403" pitchFamily="18" charset="0"/>
                          <a:ea typeface="+mn-ea"/>
                          <a:cs typeface="+mn-cs"/>
                        </a:rPr>
                        <a:t> instability</a:t>
                      </a:r>
                      <a:r>
                        <a:rPr lang="en-US" altLang="ko-KR" sz="1400" b="0" i="0" u="none" strike="noStrike" kern="1200" baseline="0" dirty="0" smtClean="0">
                          <a:solidFill>
                            <a:schemeClr val="dk1"/>
                          </a:solidFill>
                          <a:latin typeface="Rockwell" panose="02060603020205020403" pitchFamily="18" charset="0"/>
                          <a:ea typeface="+mn-ea"/>
                          <a:cs typeface="+mn-cs"/>
                        </a:rPr>
                        <a:t>, or other known morbidities associated with poor outcomes.</a:t>
                      </a:r>
                      <a:endParaRPr lang="ko-KR" altLang="en-US" sz="1400" dirty="0">
                        <a:latin typeface="Rockwell" panose="02060603020205020403" pitchFamily="18" charset="0"/>
                      </a:endParaRPr>
                    </a:p>
                  </a:txBody>
                  <a:tcPr/>
                </a:tc>
                <a:tc>
                  <a:txBody>
                    <a:bodyPr/>
                    <a:lstStyle/>
                    <a:p>
                      <a:pPr latinLnBrk="1"/>
                      <a:r>
                        <a:rPr lang="en-US" altLang="ko-KR" sz="1400" dirty="0" smtClean="0">
                          <a:latin typeface="Rockwell" panose="02060603020205020403" pitchFamily="18" charset="0"/>
                        </a:rPr>
                        <a:t>III (Harm)</a:t>
                      </a:r>
                      <a:endParaRPr lang="ko-KR" altLang="en-US" sz="1400" dirty="0">
                        <a:latin typeface="Rockwell" panose="02060603020205020403" pitchFamily="18" charset="0"/>
                      </a:endParaRPr>
                    </a:p>
                  </a:txBody>
                  <a:tcPr/>
                </a:tc>
                <a:tc>
                  <a:txBody>
                    <a:bodyPr/>
                    <a:lstStyle/>
                    <a:p>
                      <a:pPr latinLnBrk="1"/>
                      <a:r>
                        <a:rPr lang="en-US" altLang="ko-KR" sz="1400" b="0" i="0" u="none" strike="noStrike" kern="1200" baseline="0" dirty="0" smtClean="0">
                          <a:solidFill>
                            <a:schemeClr val="dk1"/>
                          </a:solidFill>
                          <a:latin typeface="Rockwell" panose="02060603020205020403" pitchFamily="18" charset="0"/>
                          <a:ea typeface="+mn-ea"/>
                          <a:cs typeface="+mn-cs"/>
                        </a:rPr>
                        <a:t>C-LD</a:t>
                      </a:r>
                      <a:endParaRPr lang="ko-KR" altLang="en-US" sz="1400" dirty="0">
                        <a:latin typeface="Rockwell" panose="02060603020205020403" pitchFamily="18" charset="0"/>
                      </a:endParaRPr>
                    </a:p>
                  </a:txBody>
                  <a:tcPr/>
                </a:tc>
                <a:extLst>
                  <a:ext uri="{0D108BD9-81ED-4DB2-BD59-A6C34878D82A}">
                    <a16:rowId xmlns="" xmlns:a16="http://schemas.microsoft.com/office/drawing/2014/main" val="1322506009"/>
                  </a:ext>
                </a:extLst>
              </a:tr>
            </a:tbl>
          </a:graphicData>
        </a:graphic>
      </p:graphicFrame>
      <p:sp>
        <p:nvSpPr>
          <p:cNvPr id="5" name="TextBox 4">
            <a:extLst>
              <a:ext uri="{FF2B5EF4-FFF2-40B4-BE49-F238E27FC236}">
                <a16:creationId xmlns="" xmlns:a16="http://schemas.microsoft.com/office/drawing/2014/main" id="{246A5076-5FFF-4473-8E8E-CE229352276F}"/>
              </a:ext>
            </a:extLst>
          </p:cNvPr>
          <p:cNvSpPr txBox="1"/>
          <p:nvPr/>
        </p:nvSpPr>
        <p:spPr>
          <a:xfrm>
            <a:off x="355463" y="1279944"/>
            <a:ext cx="10998438" cy="523220"/>
          </a:xfrm>
          <a:prstGeom prst="rect">
            <a:avLst/>
          </a:prstGeom>
          <a:noFill/>
        </p:spPr>
        <p:txBody>
          <a:bodyPr wrap="square" rtlCol="0">
            <a:spAutoFit/>
          </a:bodyPr>
          <a:lstStyle/>
          <a:p>
            <a:r>
              <a:rPr lang="en-US" altLang="ko-KR" sz="2800" b="1" dirty="0">
                <a:latin typeface="Rockwell" panose="02060603020205020403" pitchFamily="18" charset="0"/>
              </a:rPr>
              <a:t>Defibrillation testing</a:t>
            </a:r>
            <a:endParaRPr lang="ko-KR" altLang="en-US" sz="2800" b="1" dirty="0">
              <a:latin typeface="Rockwell" panose="02060603020205020403" pitchFamily="18" charset="0"/>
              <a:ea typeface="HY태고딕" panose="02030600000101010101" pitchFamily="18" charset="-127"/>
            </a:endParaRPr>
          </a:p>
        </p:txBody>
      </p:sp>
    </p:spTree>
    <p:extLst>
      <p:ext uri="{BB962C8B-B14F-4D97-AF65-F5344CB8AC3E}">
        <p14:creationId xmlns:p14="http://schemas.microsoft.com/office/powerpoint/2010/main" val="2677724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55464" y="1253790"/>
            <a:ext cx="10998438" cy="523220"/>
          </a:xfrm>
          <a:prstGeom prst="rect">
            <a:avLst/>
          </a:prstGeom>
          <a:noFill/>
        </p:spPr>
        <p:txBody>
          <a:bodyPr wrap="square" rtlCol="0">
            <a:spAutoFit/>
          </a:bodyPr>
          <a:lstStyle/>
          <a:p>
            <a:r>
              <a:rPr lang="en-US" altLang="ko-KR" sz="2800" b="1" dirty="0">
                <a:latin typeface="Rockwell" panose="02060603020205020403" pitchFamily="18" charset="0"/>
              </a:rPr>
              <a:t>Signal quality</a:t>
            </a:r>
            <a:endParaRPr lang="ko-KR" altLang="en-US" sz="2800" b="1" dirty="0">
              <a:latin typeface="Rockwell" panose="02060603020205020403" pitchFamily="18" charset="0"/>
              <a:ea typeface="HY태고딕" panose="02030600000101010101" pitchFamily="18" charset="-127"/>
            </a:endParaRPr>
          </a:p>
        </p:txBody>
      </p:sp>
      <p:sp>
        <p:nvSpPr>
          <p:cNvPr id="4" name="TextBox 3">
            <a:extLst>
              <a:ext uri="{FF2B5EF4-FFF2-40B4-BE49-F238E27FC236}">
                <a16:creationId xmlns="" xmlns:a16="http://schemas.microsoft.com/office/drawing/2014/main" id="{246A5076-5FFF-4473-8E8E-CE229352276F}"/>
              </a:ext>
            </a:extLst>
          </p:cNvPr>
          <p:cNvSpPr txBox="1"/>
          <p:nvPr/>
        </p:nvSpPr>
        <p:spPr>
          <a:xfrm>
            <a:off x="485934" y="2187626"/>
            <a:ext cx="6014684" cy="2585323"/>
          </a:xfrm>
          <a:prstGeom prst="rect">
            <a:avLst/>
          </a:prstGeom>
          <a:noFill/>
        </p:spPr>
        <p:txBody>
          <a:bodyPr wrap="square" rtlCol="0">
            <a:spAutoFit/>
          </a:bodyPr>
          <a:lstStyle/>
          <a:p>
            <a:r>
              <a:rPr lang="en-US" altLang="ko-KR" dirty="0" smtClean="0">
                <a:latin typeface="Rockwell" panose="02060603020205020403" pitchFamily="18" charset="0"/>
              </a:rPr>
              <a:t>Atrial </a:t>
            </a:r>
            <a:r>
              <a:rPr lang="en-US" altLang="ko-KR" dirty="0" err="1">
                <a:latin typeface="Rockwell" panose="02060603020205020403" pitchFamily="18" charset="0"/>
              </a:rPr>
              <a:t>undersensing</a:t>
            </a:r>
            <a:r>
              <a:rPr lang="en-US" altLang="ko-KR" dirty="0">
                <a:latin typeface="Rockwell" panose="02060603020205020403" pitchFamily="18" charset="0"/>
              </a:rPr>
              <a:t> during </a:t>
            </a:r>
            <a:r>
              <a:rPr lang="en-US" altLang="ko-KR" dirty="0" smtClean="0">
                <a:latin typeface="Rockwell" panose="02060603020205020403" pitchFamily="18" charset="0"/>
              </a:rPr>
              <a:t>SVT;  V</a:t>
            </a:r>
            <a:r>
              <a:rPr lang="en-US" altLang="ko-KR" dirty="0">
                <a:latin typeface="Rockwell" panose="02060603020205020403" pitchFamily="18" charset="0"/>
              </a:rPr>
              <a:t>&gt; A criterion </a:t>
            </a:r>
            <a:endParaRPr lang="en-US" altLang="ko-KR" dirty="0" smtClean="0">
              <a:latin typeface="Rockwell" panose="02060603020205020403" pitchFamily="18" charset="0"/>
            </a:endParaRPr>
          </a:p>
          <a:p>
            <a:r>
              <a:rPr lang="en-US" altLang="ko-KR" dirty="0" smtClean="0">
                <a:latin typeface="Rockwell" panose="02060603020205020403" pitchFamily="18" charset="0"/>
              </a:rPr>
              <a:t>Low R-wave amplitude;  </a:t>
            </a:r>
            <a:r>
              <a:rPr lang="en-US" altLang="ko-KR" dirty="0" err="1" smtClean="0">
                <a:latin typeface="Rockwell" panose="02060603020205020403" pitchFamily="18" charset="0"/>
              </a:rPr>
              <a:t>undersensing</a:t>
            </a:r>
            <a:r>
              <a:rPr lang="en-US" altLang="ko-KR" dirty="0" smtClean="0">
                <a:latin typeface="Rockwell" panose="02060603020205020403" pitchFamily="18" charset="0"/>
              </a:rPr>
              <a:t> </a:t>
            </a:r>
            <a:r>
              <a:rPr lang="en-US" altLang="ko-KR" dirty="0">
                <a:latin typeface="Rockwell" panose="02060603020205020403" pitchFamily="18" charset="0"/>
              </a:rPr>
              <a:t>of </a:t>
            </a:r>
            <a:r>
              <a:rPr lang="en-US" altLang="ko-KR" dirty="0" smtClean="0">
                <a:latin typeface="Rockwell" panose="02060603020205020403" pitchFamily="18" charset="0"/>
              </a:rPr>
              <a:t>VA and </a:t>
            </a:r>
            <a:r>
              <a:rPr lang="en-US" altLang="ko-KR" dirty="0" err="1" smtClean="0">
                <a:latin typeface="Rockwell" panose="02060603020205020403" pitchFamily="18" charset="0"/>
              </a:rPr>
              <a:t>and</a:t>
            </a:r>
            <a:r>
              <a:rPr lang="en-US" altLang="ko-KR" dirty="0" smtClean="0">
                <a:latin typeface="Rockwell" panose="02060603020205020403" pitchFamily="18" charset="0"/>
              </a:rPr>
              <a:t> </a:t>
            </a:r>
            <a:r>
              <a:rPr lang="en-US" altLang="ko-KR" dirty="0">
                <a:latin typeface="Rockwell" panose="02060603020205020403" pitchFamily="18" charset="0"/>
              </a:rPr>
              <a:t>increases risk of T-wave </a:t>
            </a:r>
            <a:r>
              <a:rPr lang="en-US" altLang="ko-KR" dirty="0" err="1" smtClean="0">
                <a:latin typeface="Rockwell" panose="02060603020205020403" pitchFamily="18" charset="0"/>
              </a:rPr>
              <a:t>oversensing</a:t>
            </a:r>
            <a:endParaRPr lang="en-US" altLang="ko-KR" dirty="0" smtClean="0">
              <a:latin typeface="Rockwell" panose="02060603020205020403" pitchFamily="18" charset="0"/>
            </a:endParaRPr>
          </a:p>
          <a:p>
            <a:endParaRPr lang="en-US" altLang="ko-KR" dirty="0">
              <a:latin typeface="Rockwell" panose="02060603020205020403" pitchFamily="18" charset="0"/>
            </a:endParaRPr>
          </a:p>
          <a:p>
            <a:r>
              <a:rPr lang="en-US" altLang="ko-KR" dirty="0" smtClean="0">
                <a:latin typeface="Rockwell" panose="02060603020205020403" pitchFamily="18" charset="0"/>
              </a:rPr>
              <a:t>Check </a:t>
            </a:r>
            <a:r>
              <a:rPr lang="en-US" altLang="ko-KR" dirty="0">
                <a:latin typeface="Rockwell" panose="02060603020205020403" pitchFamily="18" charset="0"/>
              </a:rPr>
              <a:t>signal </a:t>
            </a:r>
            <a:r>
              <a:rPr lang="en-US" altLang="ko-KR" dirty="0" smtClean="0">
                <a:latin typeface="Rockwell" panose="02060603020205020403" pitchFamily="18" charset="0"/>
              </a:rPr>
              <a:t>amplitude detected </a:t>
            </a:r>
            <a:r>
              <a:rPr lang="en-US" altLang="ko-KR" dirty="0">
                <a:latin typeface="Rockwell" panose="02060603020205020403" pitchFamily="18" charset="0"/>
              </a:rPr>
              <a:t>via the generator before closing the pocket</a:t>
            </a:r>
            <a:r>
              <a:rPr lang="en-US" altLang="ko-KR" dirty="0" smtClean="0">
                <a:latin typeface="Rockwell" panose="02060603020205020403" pitchFamily="18" charset="0"/>
              </a:rPr>
              <a:t>.</a:t>
            </a:r>
          </a:p>
          <a:p>
            <a:endParaRPr lang="en-US" altLang="ko-KR" b="1" dirty="0">
              <a:latin typeface="Rockwell" panose="02060603020205020403" pitchFamily="18" charset="0"/>
              <a:ea typeface="HY태고딕" panose="02030600000101010101" pitchFamily="18" charset="-127"/>
            </a:endParaRPr>
          </a:p>
          <a:p>
            <a:r>
              <a:rPr lang="en-US" altLang="ko-KR" dirty="0" smtClean="0">
                <a:latin typeface="Rockwell" panose="02060603020205020403" pitchFamily="18" charset="0"/>
              </a:rPr>
              <a:t>Coil </a:t>
            </a:r>
            <a:r>
              <a:rPr lang="en-US" altLang="ko-KR" dirty="0">
                <a:latin typeface="Rockwell" panose="02060603020205020403" pitchFamily="18" charset="0"/>
              </a:rPr>
              <a:t>of integrated bipolar leads </a:t>
            </a:r>
            <a:r>
              <a:rPr lang="en-US" altLang="ko-KR" dirty="0" smtClean="0">
                <a:latin typeface="Rockwell" panose="02060603020205020403" pitchFamily="18" charset="0"/>
              </a:rPr>
              <a:t>close </a:t>
            </a:r>
            <a:r>
              <a:rPr lang="en-US" altLang="ko-KR" dirty="0">
                <a:latin typeface="Rockwell" panose="02060603020205020403" pitchFamily="18" charset="0"/>
              </a:rPr>
              <a:t>to the tricuspid </a:t>
            </a:r>
            <a:r>
              <a:rPr lang="en-US" altLang="ko-KR" dirty="0" smtClean="0">
                <a:latin typeface="Rockwell" panose="02060603020205020403" pitchFamily="18" charset="0"/>
              </a:rPr>
              <a:t>annulus;  double-counting </a:t>
            </a:r>
            <a:r>
              <a:rPr lang="en-US" altLang="ko-KR" dirty="0">
                <a:latin typeface="Rockwell" panose="02060603020205020403" pitchFamily="18" charset="0"/>
              </a:rPr>
              <a:t>and  inappropriate </a:t>
            </a:r>
            <a:r>
              <a:rPr lang="en-US" altLang="ko-KR" dirty="0" smtClean="0">
                <a:latin typeface="Rockwell" panose="02060603020205020403" pitchFamily="18" charset="0"/>
              </a:rPr>
              <a:t>therapy</a:t>
            </a:r>
            <a:endParaRPr lang="ko-KR" altLang="en-US" b="1" dirty="0">
              <a:latin typeface="Rockwell" panose="02060603020205020403" pitchFamily="18" charset="0"/>
              <a:ea typeface="HY태고딕" panose="02030600000101010101" pitchFamily="18" charset="-127"/>
            </a:endParaRPr>
          </a:p>
        </p:txBody>
      </p:sp>
      <p:sp>
        <p:nvSpPr>
          <p:cNvPr id="5" name="직사각형 4"/>
          <p:cNvSpPr/>
          <p:nvPr/>
        </p:nvSpPr>
        <p:spPr>
          <a:xfrm>
            <a:off x="6642287" y="6195949"/>
            <a:ext cx="4330512" cy="276999"/>
          </a:xfrm>
          <a:prstGeom prst="rect">
            <a:avLst/>
          </a:prstGeom>
        </p:spPr>
        <p:txBody>
          <a:bodyPr wrap="square">
            <a:spAutoFit/>
          </a:bodyPr>
          <a:lstStyle/>
          <a:p>
            <a:r>
              <a:rPr lang="en-US" altLang="ko-KR" sz="1200" dirty="0" err="1">
                <a:latin typeface="Rockwell" panose="02060603020205020403" pitchFamily="18" charset="0"/>
              </a:rPr>
              <a:t>Weretka</a:t>
            </a:r>
            <a:r>
              <a:rPr lang="en-US" altLang="ko-KR" sz="1200" dirty="0">
                <a:latin typeface="Rockwell" panose="02060603020205020403" pitchFamily="18" charset="0"/>
              </a:rPr>
              <a:t> S, </a:t>
            </a:r>
            <a:r>
              <a:rPr lang="en-US" altLang="ko-KR" sz="1200" dirty="0" smtClean="0">
                <a:latin typeface="Rockwell" panose="02060603020205020403" pitchFamily="18" charset="0"/>
              </a:rPr>
              <a:t> et al. Pacing </a:t>
            </a:r>
            <a:r>
              <a:rPr lang="en-US" altLang="ko-KR" sz="1200" dirty="0" err="1">
                <a:latin typeface="Rockwell" panose="02060603020205020403" pitchFamily="18" charset="0"/>
              </a:rPr>
              <a:t>Clin</a:t>
            </a:r>
            <a:r>
              <a:rPr lang="en-US" altLang="ko-KR" sz="1200" dirty="0">
                <a:latin typeface="Rockwell" panose="02060603020205020403" pitchFamily="18" charset="0"/>
              </a:rPr>
              <a:t> </a:t>
            </a:r>
            <a:r>
              <a:rPr lang="en-US" altLang="ko-KR" sz="1200" dirty="0" err="1">
                <a:latin typeface="Rockwell" panose="02060603020205020403" pitchFamily="18" charset="0"/>
              </a:rPr>
              <a:t>Electrophysiol</a:t>
            </a:r>
            <a:r>
              <a:rPr lang="en-US" altLang="ko-KR" sz="1200" dirty="0">
                <a:latin typeface="Rockwell" panose="02060603020205020403" pitchFamily="18" charset="0"/>
              </a:rPr>
              <a:t> 2003;26:65–70.</a:t>
            </a:r>
            <a:endParaRPr lang="ko-KR" altLang="en-US" sz="1200" dirty="0">
              <a:latin typeface="Rockwell" panose="02060603020205020403" pitchFamily="18" charset="0"/>
            </a:endParaRPr>
          </a:p>
        </p:txBody>
      </p:sp>
      <p:pic>
        <p:nvPicPr>
          <p:cNvPr id="1026" name="Picture 2" descr="RV Sense Polarity Feature | Medtronic Acade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791" y="3923749"/>
            <a:ext cx="4286250" cy="2038350"/>
          </a:xfrm>
          <a:prstGeom prst="rect">
            <a:avLst/>
          </a:prstGeom>
          <a:noFill/>
          <a:extLst>
            <a:ext uri="{909E8E84-426E-40DD-AFC4-6F175D3DCCD1}">
              <a14:hiddenFill xmlns:a14="http://schemas.microsoft.com/office/drawing/2010/main">
                <a:solidFill>
                  <a:srgbClr val="FFFFFF"/>
                </a:solidFill>
              </a14:hiddenFill>
            </a:ext>
          </a:extLst>
        </p:spPr>
      </p:pic>
      <p:sp>
        <p:nvSpPr>
          <p:cNvPr id="2" name="직사각형 1"/>
          <p:cNvSpPr/>
          <p:nvPr/>
        </p:nvSpPr>
        <p:spPr>
          <a:xfrm>
            <a:off x="6691810" y="6465731"/>
            <a:ext cx="5388573" cy="276999"/>
          </a:xfrm>
          <a:prstGeom prst="rect">
            <a:avLst/>
          </a:prstGeom>
        </p:spPr>
        <p:txBody>
          <a:bodyPr wrap="square">
            <a:spAutoFit/>
          </a:bodyPr>
          <a:lstStyle/>
          <a:p>
            <a:r>
              <a:rPr lang="en-US" altLang="ko-KR" sz="1200" dirty="0">
                <a:latin typeface="Rockwell" panose="02060603020205020403" pitchFamily="18" charset="0"/>
              </a:rPr>
              <a:t>https://www.medtronicacademy.com/features/rv-sense-polarity-feature</a:t>
            </a:r>
            <a:endParaRPr lang="ko-KR" altLang="en-US" sz="1200" dirty="0">
              <a:latin typeface="Rockwell" panose="02060603020205020403" pitchFamily="18" charset="0"/>
            </a:endParaRPr>
          </a:p>
        </p:txBody>
      </p:sp>
      <p:pic>
        <p:nvPicPr>
          <p:cNvPr id="1028" name="Picture 4" descr="https://onlinelibrary.wiley.com/reader/content/169deed36d2/10.1046/j.1460-9592.2003.00152.x/format/pdf/OEBPS/pages/bg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3116" y="1515400"/>
            <a:ext cx="4352925"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93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33693" y="1234343"/>
            <a:ext cx="10998438" cy="523220"/>
          </a:xfrm>
          <a:prstGeom prst="rect">
            <a:avLst/>
          </a:prstGeom>
          <a:noFill/>
        </p:spPr>
        <p:txBody>
          <a:bodyPr wrap="square" rtlCol="0">
            <a:spAutoFit/>
          </a:bodyPr>
          <a:lstStyle/>
          <a:p>
            <a:r>
              <a:rPr lang="en-US" altLang="ko-KR" sz="2800" b="1" dirty="0">
                <a:latin typeface="Rockwell" panose="02060603020205020403" pitchFamily="18" charset="0"/>
              </a:rPr>
              <a:t>Signal quality</a:t>
            </a:r>
            <a:endParaRPr lang="ko-KR" altLang="en-US" sz="2800" b="1" dirty="0">
              <a:latin typeface="Rockwell" panose="02060603020205020403" pitchFamily="18" charset="0"/>
              <a:ea typeface="HY태고딕" panose="02030600000101010101" pitchFamily="18" charset="-127"/>
            </a:endParaRPr>
          </a:p>
        </p:txBody>
      </p:sp>
      <p:sp>
        <p:nvSpPr>
          <p:cNvPr id="4" name="TextBox 3">
            <a:extLst>
              <a:ext uri="{FF2B5EF4-FFF2-40B4-BE49-F238E27FC236}">
                <a16:creationId xmlns="" xmlns:a16="http://schemas.microsoft.com/office/drawing/2014/main" id="{246A5076-5FFF-4473-8E8E-CE229352276F}"/>
              </a:ext>
            </a:extLst>
          </p:cNvPr>
          <p:cNvSpPr txBox="1"/>
          <p:nvPr/>
        </p:nvSpPr>
        <p:spPr>
          <a:xfrm>
            <a:off x="596781" y="1952071"/>
            <a:ext cx="10998438" cy="2308324"/>
          </a:xfrm>
          <a:prstGeom prst="rect">
            <a:avLst/>
          </a:prstGeom>
          <a:noFill/>
        </p:spPr>
        <p:txBody>
          <a:bodyPr wrap="square" rtlCol="0">
            <a:spAutoFit/>
          </a:bodyPr>
          <a:lstStyle/>
          <a:p>
            <a:r>
              <a:rPr lang="en-US" altLang="ko-KR" dirty="0" smtClean="0">
                <a:latin typeface="Rockwell" panose="02060603020205020403" pitchFamily="18" charset="0"/>
              </a:rPr>
              <a:t>Abandoned leads - Avoid </a:t>
            </a:r>
            <a:r>
              <a:rPr lang="en-US" altLang="ko-KR" dirty="0">
                <a:latin typeface="Rockwell" panose="02060603020205020403" pitchFamily="18" charset="0"/>
              </a:rPr>
              <a:t>chatter with pre-existing </a:t>
            </a:r>
            <a:r>
              <a:rPr lang="en-US" altLang="ko-KR" dirty="0" smtClean="0">
                <a:latin typeface="Rockwell" panose="02060603020205020403" pitchFamily="18" charset="0"/>
              </a:rPr>
              <a:t>leads</a:t>
            </a:r>
          </a:p>
          <a:p>
            <a:endParaRPr lang="en-US" altLang="ko-KR" dirty="0">
              <a:latin typeface="Rockwell" panose="02060603020205020403" pitchFamily="18" charset="0"/>
            </a:endParaRPr>
          </a:p>
          <a:p>
            <a:endParaRPr lang="en-US" altLang="ko-KR" dirty="0" smtClean="0">
              <a:latin typeface="Rockwell" panose="02060603020205020403" pitchFamily="18" charset="0"/>
            </a:endParaRPr>
          </a:p>
          <a:p>
            <a:r>
              <a:rPr lang="en-US" altLang="ko-KR" dirty="0" smtClean="0">
                <a:latin typeface="Rockwell" panose="02060603020205020403" pitchFamily="18" charset="0"/>
              </a:rPr>
              <a:t>Implant </a:t>
            </a:r>
            <a:r>
              <a:rPr lang="en-US" altLang="ko-KR" dirty="0">
                <a:latin typeface="Rockwell" panose="02060603020205020403" pitchFamily="18" charset="0"/>
              </a:rPr>
              <a:t>ICD leads and generators from the same </a:t>
            </a:r>
            <a:r>
              <a:rPr lang="en-US" altLang="ko-KR" dirty="0" smtClean="0">
                <a:latin typeface="Rockwell" panose="02060603020205020403" pitchFamily="18" charset="0"/>
              </a:rPr>
              <a:t>manufacturer</a:t>
            </a:r>
          </a:p>
          <a:p>
            <a:pPr marL="285750" indent="-285750">
              <a:buFontTx/>
              <a:buChar char="-"/>
            </a:pPr>
            <a:r>
              <a:rPr lang="en-US" altLang="ko-KR" dirty="0" smtClean="0">
                <a:latin typeface="Rockwell" panose="02060603020205020403" pitchFamily="18" charset="0"/>
              </a:rPr>
              <a:t>Preserve </a:t>
            </a:r>
            <a:r>
              <a:rPr lang="en-US" altLang="ko-KR" dirty="0">
                <a:latin typeface="Rockwell" panose="02060603020205020403" pitchFamily="18" charset="0"/>
              </a:rPr>
              <a:t>labelled magnetic resonance imaging (MRI)-</a:t>
            </a:r>
            <a:r>
              <a:rPr lang="en-US" altLang="ko-KR" dirty="0" smtClean="0">
                <a:latin typeface="Rockwell" panose="02060603020205020403" pitchFamily="18" charset="0"/>
              </a:rPr>
              <a:t>conditionality</a:t>
            </a:r>
          </a:p>
          <a:p>
            <a:pPr marL="285750" indent="-285750">
              <a:buFontTx/>
              <a:buChar char="-"/>
            </a:pPr>
            <a:r>
              <a:rPr lang="en-US" altLang="ko-KR" dirty="0" smtClean="0">
                <a:latin typeface="Rockwell" panose="02060603020205020403" pitchFamily="18" charset="0"/>
              </a:rPr>
              <a:t>Manufacturer-specific </a:t>
            </a:r>
            <a:r>
              <a:rPr lang="en-US" altLang="ko-KR" dirty="0">
                <a:latin typeface="Rockwell" panose="02060603020205020403" pitchFamily="18" charset="0"/>
              </a:rPr>
              <a:t>signal </a:t>
            </a:r>
            <a:r>
              <a:rPr lang="en-US" altLang="ko-KR" dirty="0" smtClean="0">
                <a:latin typeface="Rockwell" panose="02060603020205020403" pitchFamily="18" charset="0"/>
              </a:rPr>
              <a:t>processing and </a:t>
            </a:r>
            <a:r>
              <a:rPr lang="en-US" altLang="ko-KR" dirty="0">
                <a:latin typeface="Rockwell" panose="02060603020205020403" pitchFamily="18" charset="0"/>
              </a:rPr>
              <a:t>lead </a:t>
            </a:r>
            <a:r>
              <a:rPr lang="en-US" altLang="ko-KR" dirty="0" smtClean="0">
                <a:latin typeface="Rockwell" panose="02060603020205020403" pitchFamily="18" charset="0"/>
              </a:rPr>
              <a:t>sensing</a:t>
            </a:r>
          </a:p>
          <a:p>
            <a:pPr marL="285750" indent="-285750">
              <a:buFontTx/>
              <a:buChar char="-"/>
            </a:pPr>
            <a:r>
              <a:rPr lang="en-US" altLang="ko-KR" dirty="0" smtClean="0">
                <a:latin typeface="Rockwell" panose="02060603020205020403" pitchFamily="18" charset="0"/>
              </a:rPr>
              <a:t>Elevation </a:t>
            </a:r>
            <a:r>
              <a:rPr lang="en-US" altLang="ko-KR" dirty="0">
                <a:latin typeface="Rockwell" panose="02060603020205020403" pitchFamily="18" charset="0"/>
              </a:rPr>
              <a:t>of subthreshold </a:t>
            </a:r>
            <a:r>
              <a:rPr lang="en-US" altLang="ko-KR" dirty="0" smtClean="0">
                <a:latin typeface="Rockwell" panose="02060603020205020403" pitchFamily="18" charset="0"/>
              </a:rPr>
              <a:t>impedance; Contact </a:t>
            </a:r>
            <a:r>
              <a:rPr lang="en-US" altLang="ko-KR" dirty="0">
                <a:latin typeface="Rockwell" panose="02060603020205020403" pitchFamily="18" charset="0"/>
              </a:rPr>
              <a:t>interface oxidation between lead pins and set </a:t>
            </a:r>
            <a:r>
              <a:rPr lang="en-US" altLang="ko-KR" dirty="0" smtClean="0">
                <a:latin typeface="Rockwell" panose="02060603020205020403" pitchFamily="18" charset="0"/>
              </a:rPr>
              <a:t>screws.</a:t>
            </a:r>
            <a:endParaRPr lang="ko-KR" altLang="en-US" b="1" dirty="0">
              <a:latin typeface="Rockwell" panose="02060603020205020403" pitchFamily="18" charset="0"/>
              <a:ea typeface="HY태고딕" panose="02030600000101010101" pitchFamily="18" charset="-127"/>
            </a:endParaRPr>
          </a:p>
          <a:p>
            <a:endParaRPr lang="ko-KR" altLang="en-US" b="1" dirty="0">
              <a:latin typeface="Rockwell" panose="02060603020205020403" pitchFamily="18" charset="0"/>
              <a:ea typeface="HY태고딕" panose="02030600000101010101" pitchFamily="18" charset="-127"/>
            </a:endParaRPr>
          </a:p>
        </p:txBody>
      </p:sp>
      <p:sp>
        <p:nvSpPr>
          <p:cNvPr id="2" name="직사각형 1"/>
          <p:cNvSpPr/>
          <p:nvPr/>
        </p:nvSpPr>
        <p:spPr>
          <a:xfrm>
            <a:off x="7224667" y="5477963"/>
            <a:ext cx="4370552" cy="1200329"/>
          </a:xfrm>
          <a:prstGeom prst="rect">
            <a:avLst/>
          </a:prstGeom>
        </p:spPr>
        <p:txBody>
          <a:bodyPr wrap="square">
            <a:spAutoFit/>
          </a:bodyPr>
          <a:lstStyle/>
          <a:p>
            <a:r>
              <a:rPr lang="en-US" altLang="ko-KR" sz="1200" dirty="0">
                <a:latin typeface="Rockwell" panose="02060603020205020403" pitchFamily="18" charset="0"/>
              </a:rPr>
              <a:t>Cooper JM, </a:t>
            </a:r>
            <a:r>
              <a:rPr lang="en-US" altLang="ko-KR" sz="1200" dirty="0" smtClean="0">
                <a:latin typeface="Rockwell" panose="02060603020205020403" pitchFamily="18" charset="0"/>
              </a:rPr>
              <a:t> et al. </a:t>
            </a:r>
            <a:r>
              <a:rPr lang="en-US" altLang="ko-KR" sz="1200" dirty="0" err="1" smtClean="0">
                <a:latin typeface="Rockwell" panose="02060603020205020403" pitchFamily="18" charset="0"/>
              </a:rPr>
              <a:t>Europace</a:t>
            </a:r>
            <a:r>
              <a:rPr lang="en-US" altLang="ko-KR" sz="1200" dirty="0" smtClean="0">
                <a:latin typeface="Rockwell" panose="02060603020205020403" pitchFamily="18" charset="0"/>
              </a:rPr>
              <a:t> </a:t>
            </a:r>
            <a:r>
              <a:rPr lang="en-US" altLang="ko-KR" sz="1200" dirty="0">
                <a:latin typeface="Rockwell" panose="02060603020205020403" pitchFamily="18" charset="0"/>
              </a:rPr>
              <a:t>2007;9:137–42.</a:t>
            </a:r>
          </a:p>
          <a:p>
            <a:r>
              <a:rPr lang="it-IT" altLang="ko-KR" sz="1200" dirty="0" smtClean="0">
                <a:latin typeface="Rockwell" panose="02060603020205020403" pitchFamily="18" charset="0"/>
              </a:rPr>
              <a:t>Segreti </a:t>
            </a:r>
            <a:r>
              <a:rPr lang="it-IT" altLang="ko-KR" sz="1200" dirty="0">
                <a:latin typeface="Rockwell" panose="02060603020205020403" pitchFamily="18" charset="0"/>
              </a:rPr>
              <a:t>L, </a:t>
            </a:r>
            <a:r>
              <a:rPr lang="it-IT" altLang="ko-KR" sz="1200" dirty="0" smtClean="0">
                <a:latin typeface="Rockwell" panose="02060603020205020403" pitchFamily="18" charset="0"/>
              </a:rPr>
              <a:t> et al. </a:t>
            </a:r>
            <a:r>
              <a:rPr lang="en-US" altLang="ko-KR" sz="1200" dirty="0" smtClean="0">
                <a:latin typeface="Rockwell" panose="02060603020205020403" pitchFamily="18" charset="0"/>
              </a:rPr>
              <a:t>Heart </a:t>
            </a:r>
            <a:r>
              <a:rPr lang="en-US" altLang="ko-KR" sz="1200" dirty="0">
                <a:latin typeface="Rockwell" panose="02060603020205020403" pitchFamily="18" charset="0"/>
              </a:rPr>
              <a:t>Rhythm 2014;11:2196–201.</a:t>
            </a:r>
          </a:p>
          <a:p>
            <a:r>
              <a:rPr lang="en-US" altLang="ko-KR" sz="1200" dirty="0" smtClean="0">
                <a:latin typeface="Rockwell" panose="02060603020205020403" pitchFamily="18" charset="0"/>
              </a:rPr>
              <a:t>Hackler </a:t>
            </a:r>
            <a:r>
              <a:rPr lang="en-US" altLang="ko-KR" sz="1200" dirty="0">
                <a:latin typeface="Rockwell" panose="02060603020205020403" pitchFamily="18" charset="0"/>
              </a:rPr>
              <a:t>JW, </a:t>
            </a:r>
            <a:r>
              <a:rPr lang="en-US" altLang="ko-KR" sz="1200" dirty="0" smtClean="0">
                <a:latin typeface="Rockwell" panose="02060603020205020403" pitchFamily="18" charset="0"/>
              </a:rPr>
              <a:t> et al.  Heart </a:t>
            </a:r>
            <a:r>
              <a:rPr lang="en-US" altLang="ko-KR" sz="1200" dirty="0">
                <a:latin typeface="Rockwell" panose="02060603020205020403" pitchFamily="18" charset="0"/>
              </a:rPr>
              <a:t>Rhythm 2010;7:890–7</a:t>
            </a:r>
            <a:r>
              <a:rPr lang="en-US" altLang="ko-KR" sz="1200" dirty="0" smtClean="0">
                <a:latin typeface="Rockwell" panose="02060603020205020403" pitchFamily="18" charset="0"/>
              </a:rPr>
              <a:t>.</a:t>
            </a:r>
          </a:p>
          <a:p>
            <a:r>
              <a:rPr lang="en-US" altLang="ko-KR" sz="1200" dirty="0" err="1">
                <a:latin typeface="Rockwell" panose="02060603020205020403" pitchFamily="18" charset="0"/>
              </a:rPr>
              <a:t>Seegers</a:t>
            </a:r>
            <a:r>
              <a:rPr lang="en-US" altLang="ko-KR" sz="1200" dirty="0">
                <a:latin typeface="Rockwell" panose="02060603020205020403" pitchFamily="18" charset="0"/>
              </a:rPr>
              <a:t> J, </a:t>
            </a:r>
            <a:r>
              <a:rPr lang="en-US" altLang="ko-KR" sz="1200" dirty="0" smtClean="0">
                <a:latin typeface="Rockwell" panose="02060603020205020403" pitchFamily="18" charset="0"/>
              </a:rPr>
              <a:t> et al.  </a:t>
            </a:r>
            <a:r>
              <a:rPr lang="en-US" altLang="ko-KR" sz="1200" dirty="0" err="1" smtClean="0">
                <a:latin typeface="Rockwell" panose="02060603020205020403" pitchFamily="18" charset="0"/>
              </a:rPr>
              <a:t>Europace</a:t>
            </a:r>
            <a:r>
              <a:rPr lang="en-US" altLang="ko-KR" sz="1200" dirty="0" smtClean="0">
                <a:latin typeface="Rockwell" panose="02060603020205020403" pitchFamily="18" charset="0"/>
              </a:rPr>
              <a:t> </a:t>
            </a:r>
            <a:r>
              <a:rPr lang="en-US" altLang="ko-KR" sz="1200" dirty="0">
                <a:latin typeface="Rockwell" panose="02060603020205020403" pitchFamily="18" charset="0"/>
              </a:rPr>
              <a:t>2010;12:1460–6.</a:t>
            </a:r>
          </a:p>
          <a:p>
            <a:r>
              <a:rPr lang="en-US" altLang="ko-KR" sz="1200" dirty="0" err="1" smtClean="0">
                <a:latin typeface="Rockwell" panose="02060603020205020403" pitchFamily="18" charset="0"/>
              </a:rPr>
              <a:t>Mourad</a:t>
            </a:r>
            <a:r>
              <a:rPr lang="en-US" altLang="ko-KR" sz="1200" dirty="0" smtClean="0">
                <a:latin typeface="Rockwell" panose="02060603020205020403" pitchFamily="18" charset="0"/>
              </a:rPr>
              <a:t> </a:t>
            </a:r>
            <a:r>
              <a:rPr lang="en-US" altLang="ko-KR" sz="1200" dirty="0">
                <a:latin typeface="Rockwell" panose="02060603020205020403" pitchFamily="18" charset="0"/>
              </a:rPr>
              <a:t>AR, </a:t>
            </a:r>
            <a:r>
              <a:rPr lang="en-US" altLang="ko-KR" sz="1200" dirty="0" smtClean="0">
                <a:latin typeface="Rockwell" panose="02060603020205020403" pitchFamily="18" charset="0"/>
              </a:rPr>
              <a:t> et al. Heart </a:t>
            </a:r>
            <a:r>
              <a:rPr lang="en-US" altLang="ko-KR" sz="1200" dirty="0">
                <a:latin typeface="Rockwell" panose="02060603020205020403" pitchFamily="18" charset="0"/>
              </a:rPr>
              <a:t>Rhythm Case Rep </a:t>
            </a:r>
            <a:r>
              <a:rPr lang="en-US" altLang="ko-KR" sz="1200" dirty="0" smtClean="0">
                <a:latin typeface="Rockwell" panose="02060603020205020403" pitchFamily="18" charset="0"/>
              </a:rPr>
              <a:t>2015;1: 449–52</a:t>
            </a:r>
            <a:r>
              <a:rPr lang="en-US" altLang="ko-KR" sz="1200" dirty="0">
                <a:latin typeface="Rockwell" panose="02060603020205020403" pitchFamily="18" charset="0"/>
              </a:rPr>
              <a:t>.</a:t>
            </a:r>
            <a:endParaRPr lang="ko-KR" altLang="en-US" sz="1200" dirty="0">
              <a:latin typeface="Rockwell" panose="02060603020205020403" pitchFamily="18" charset="0"/>
            </a:endParaRPr>
          </a:p>
          <a:p>
            <a:endParaRPr lang="ko-KR" altLang="en-US" sz="1200" dirty="0">
              <a:latin typeface="Rockwell" panose="02060603020205020403" pitchFamily="18" charset="0"/>
            </a:endParaRPr>
          </a:p>
        </p:txBody>
      </p:sp>
    </p:spTree>
    <p:extLst>
      <p:ext uri="{BB962C8B-B14F-4D97-AF65-F5344CB8AC3E}">
        <p14:creationId xmlns:p14="http://schemas.microsoft.com/office/powerpoint/2010/main" val="1531562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33693" y="1245229"/>
            <a:ext cx="10998438" cy="523220"/>
          </a:xfrm>
          <a:prstGeom prst="rect">
            <a:avLst/>
          </a:prstGeom>
          <a:noFill/>
        </p:spPr>
        <p:txBody>
          <a:bodyPr wrap="square" rtlCol="0">
            <a:spAutoFit/>
          </a:bodyPr>
          <a:lstStyle/>
          <a:p>
            <a:r>
              <a:rPr lang="en-US" altLang="ko-KR" sz="2800" b="1" dirty="0">
                <a:latin typeface="Rockwell" panose="02060603020205020403" pitchFamily="18" charset="0"/>
              </a:rPr>
              <a:t>Right ventricular lead position</a:t>
            </a:r>
            <a:endParaRPr lang="ko-KR" altLang="en-US" sz="2800" b="1" dirty="0">
              <a:latin typeface="Rockwell" panose="02060603020205020403" pitchFamily="18" charset="0"/>
              <a:ea typeface="HY태고딕" panose="02030600000101010101" pitchFamily="18" charset="-127"/>
            </a:endParaRPr>
          </a:p>
        </p:txBody>
      </p:sp>
      <p:sp>
        <p:nvSpPr>
          <p:cNvPr id="4" name="TextBox 3">
            <a:extLst>
              <a:ext uri="{FF2B5EF4-FFF2-40B4-BE49-F238E27FC236}">
                <a16:creationId xmlns="" xmlns:a16="http://schemas.microsoft.com/office/drawing/2014/main" id="{246A5076-5FFF-4473-8E8E-CE229352276F}"/>
              </a:ext>
            </a:extLst>
          </p:cNvPr>
          <p:cNvSpPr txBox="1"/>
          <p:nvPr/>
        </p:nvSpPr>
        <p:spPr>
          <a:xfrm>
            <a:off x="319587" y="2012433"/>
            <a:ext cx="5849391" cy="1754326"/>
          </a:xfrm>
          <a:prstGeom prst="rect">
            <a:avLst/>
          </a:prstGeom>
          <a:noFill/>
        </p:spPr>
        <p:txBody>
          <a:bodyPr wrap="square" rtlCol="0">
            <a:spAutoFit/>
          </a:bodyPr>
          <a:lstStyle/>
          <a:p>
            <a:r>
              <a:rPr lang="en-US" altLang="ko-KR" dirty="0" smtClean="0">
                <a:latin typeface="Rockwell" panose="02060603020205020403" pitchFamily="18" charset="0"/>
              </a:rPr>
              <a:t>SPICE study </a:t>
            </a:r>
          </a:p>
          <a:p>
            <a:r>
              <a:rPr lang="en-US" altLang="ko-KR" dirty="0" smtClean="0">
                <a:latin typeface="Rockwell" panose="02060603020205020403" pitchFamily="18" charset="0"/>
              </a:rPr>
              <a:t>; RVS  tended </a:t>
            </a:r>
            <a:r>
              <a:rPr lang="en-US" altLang="ko-KR" dirty="0">
                <a:latin typeface="Rockwell" panose="02060603020205020403" pitchFamily="18" charset="0"/>
              </a:rPr>
              <a:t>to have a higher rate of DFT&gt; 25J (5.0% vs. 2.1%, P= </a:t>
            </a:r>
            <a:r>
              <a:rPr lang="en-US" altLang="ko-KR" dirty="0" smtClean="0">
                <a:latin typeface="Rockwell" panose="02060603020205020403" pitchFamily="18" charset="0"/>
              </a:rPr>
              <a:t>0.21) </a:t>
            </a:r>
          </a:p>
          <a:p>
            <a:r>
              <a:rPr lang="en-US" altLang="ko-KR" dirty="0" smtClean="0">
                <a:latin typeface="Rockwell" panose="02060603020205020403" pitchFamily="18" charset="0"/>
              </a:rPr>
              <a:t>; RVS had higher </a:t>
            </a:r>
            <a:r>
              <a:rPr lang="en-US" altLang="ko-KR" dirty="0">
                <a:latin typeface="Rockwell" panose="02060603020205020403" pitchFamily="18" charset="0"/>
              </a:rPr>
              <a:t>rate of ICD lead revisions (6.9% vs. 3.2%, P= 0.57). </a:t>
            </a:r>
            <a:endParaRPr lang="en-US" altLang="ko-KR" dirty="0" smtClean="0">
              <a:latin typeface="Rockwell" panose="02060603020205020403" pitchFamily="18" charset="0"/>
            </a:endParaRPr>
          </a:p>
          <a:p>
            <a:endParaRPr lang="en-US" altLang="ko-KR" dirty="0">
              <a:latin typeface="Rockwell" panose="02060603020205020403" pitchFamily="18" charset="0"/>
            </a:endParaRPr>
          </a:p>
        </p:txBody>
      </p:sp>
      <p:sp>
        <p:nvSpPr>
          <p:cNvPr id="2" name="직사각형 1"/>
          <p:cNvSpPr/>
          <p:nvPr/>
        </p:nvSpPr>
        <p:spPr>
          <a:xfrm>
            <a:off x="7015313" y="6323948"/>
            <a:ext cx="4829531" cy="461665"/>
          </a:xfrm>
          <a:prstGeom prst="rect">
            <a:avLst/>
          </a:prstGeom>
        </p:spPr>
        <p:txBody>
          <a:bodyPr wrap="square">
            <a:spAutoFit/>
          </a:bodyPr>
          <a:lstStyle/>
          <a:p>
            <a:r>
              <a:rPr lang="en-US" altLang="ko-KR" sz="1200" dirty="0">
                <a:latin typeface="Rockwell" panose="02060603020205020403" pitchFamily="18" charset="0"/>
              </a:rPr>
              <a:t>Kolb C,  et al.  </a:t>
            </a:r>
            <a:r>
              <a:rPr lang="en-US" altLang="ko-KR" sz="1200" dirty="0" err="1">
                <a:latin typeface="Rockwell" panose="02060603020205020403" pitchFamily="18" charset="0"/>
              </a:rPr>
              <a:t>Int</a:t>
            </a:r>
            <a:r>
              <a:rPr lang="en-US" altLang="ko-KR" sz="1200" dirty="0">
                <a:latin typeface="Rockwell" panose="02060603020205020403" pitchFamily="18" charset="0"/>
              </a:rPr>
              <a:t> J </a:t>
            </a:r>
            <a:r>
              <a:rPr lang="en-US" altLang="ko-KR" sz="1200" dirty="0" err="1">
                <a:latin typeface="Rockwell" panose="02060603020205020403" pitchFamily="18" charset="0"/>
              </a:rPr>
              <a:t>Cardiol</a:t>
            </a:r>
            <a:r>
              <a:rPr lang="en-US" altLang="ko-KR" sz="1200" dirty="0">
                <a:latin typeface="Rockwell" panose="02060603020205020403" pitchFamily="18" charset="0"/>
              </a:rPr>
              <a:t> 2014;174:713–20</a:t>
            </a:r>
          </a:p>
          <a:p>
            <a:r>
              <a:rPr lang="en-US" altLang="ko-KR" sz="1200" dirty="0" smtClean="0">
                <a:latin typeface="Rockwell" panose="02060603020205020403" pitchFamily="18" charset="0"/>
              </a:rPr>
              <a:t>Mabo </a:t>
            </a:r>
            <a:r>
              <a:rPr lang="en-US" altLang="ko-KR" sz="1200" dirty="0">
                <a:latin typeface="Rockwell" panose="02060603020205020403" pitchFamily="18" charset="0"/>
              </a:rPr>
              <a:t>P, </a:t>
            </a:r>
            <a:r>
              <a:rPr lang="en-US" altLang="ko-KR" sz="1200" dirty="0" smtClean="0">
                <a:latin typeface="Rockwell" panose="02060603020205020403" pitchFamily="18" charset="0"/>
              </a:rPr>
              <a:t>et al. </a:t>
            </a:r>
            <a:r>
              <a:rPr lang="en-US" altLang="ko-KR" sz="1200" dirty="0">
                <a:latin typeface="Rockwell" panose="02060603020205020403" pitchFamily="18" charset="0"/>
              </a:rPr>
              <a:t>J </a:t>
            </a:r>
            <a:r>
              <a:rPr lang="en-US" altLang="ko-KR" sz="1200" dirty="0" err="1">
                <a:latin typeface="Rockwell" panose="02060603020205020403" pitchFamily="18" charset="0"/>
              </a:rPr>
              <a:t>Cardiovasc</a:t>
            </a:r>
            <a:r>
              <a:rPr lang="en-US" altLang="ko-KR" sz="1200" dirty="0">
                <a:latin typeface="Rockwell" panose="02060603020205020403" pitchFamily="18" charset="0"/>
              </a:rPr>
              <a:t> </a:t>
            </a:r>
            <a:r>
              <a:rPr lang="en-US" altLang="ko-KR" sz="1200" dirty="0" err="1">
                <a:latin typeface="Rockwell" panose="02060603020205020403" pitchFamily="18" charset="0"/>
              </a:rPr>
              <a:t>Electrophysiol</a:t>
            </a:r>
            <a:r>
              <a:rPr lang="en-US" altLang="ko-KR" sz="1200" dirty="0">
                <a:latin typeface="Rockwell" panose="02060603020205020403" pitchFamily="18" charset="0"/>
              </a:rPr>
              <a:t> 2012;23:853–60.</a:t>
            </a:r>
            <a:endParaRPr lang="ko-KR" altLang="en-US" sz="1200" dirty="0">
              <a:latin typeface="Rockwell" panose="02060603020205020403" pitchFamily="18" charset="0"/>
            </a:endParaRPr>
          </a:p>
        </p:txBody>
      </p:sp>
      <p:pic>
        <p:nvPicPr>
          <p:cNvPr id="2050" name="Picture 2" descr="Safety of mid-septal electrode placement in implantable cardioverter  defibrillator recipients — Results of the SPICE (Septal Positioning of ventricular  ICD Electrodes) study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104" y="3602234"/>
            <a:ext cx="3265412" cy="28881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313" y="3602233"/>
            <a:ext cx="4071136" cy="2128865"/>
          </a:xfrm>
          <a:prstGeom prst="rect">
            <a:avLst/>
          </a:prstGeom>
          <a:noFill/>
          <a:extLst>
            <a:ext uri="{909E8E84-426E-40DD-AFC4-6F175D3DCCD1}">
              <a14:hiddenFill xmlns:a14="http://schemas.microsoft.com/office/drawing/2010/main">
                <a:solidFill>
                  <a:srgbClr val="FFFFFF"/>
                </a:solidFill>
              </a14:hiddenFill>
            </a:ext>
          </a:extLst>
        </p:spPr>
      </p:pic>
      <p:sp>
        <p:nvSpPr>
          <p:cNvPr id="7" name="직사각형 6"/>
          <p:cNvSpPr/>
          <p:nvPr/>
        </p:nvSpPr>
        <p:spPr>
          <a:xfrm>
            <a:off x="6444303" y="2049199"/>
            <a:ext cx="5400541" cy="923330"/>
          </a:xfrm>
          <a:prstGeom prst="rect">
            <a:avLst/>
          </a:prstGeom>
        </p:spPr>
        <p:txBody>
          <a:bodyPr wrap="square">
            <a:spAutoFit/>
          </a:bodyPr>
          <a:lstStyle/>
          <a:p>
            <a:r>
              <a:rPr lang="en-US" altLang="ko-KR" dirty="0">
                <a:latin typeface="Rockwell" panose="02060603020205020403" pitchFamily="18" charset="0"/>
              </a:rPr>
              <a:t>SEPTAL study</a:t>
            </a:r>
          </a:p>
          <a:p>
            <a:r>
              <a:rPr lang="en-US" altLang="ko-KR" dirty="0">
                <a:latin typeface="Rockwell" panose="02060603020205020403" pitchFamily="18" charset="0"/>
              </a:rPr>
              <a:t>;  RVS tended to have a higher incidence of total mortality (7.9% vs. 2.9%, P = NS).</a:t>
            </a:r>
            <a:endParaRPr lang="ko-KR" altLang="en-US" sz="2800" b="1" dirty="0">
              <a:latin typeface="Rockwell" panose="02060603020205020403" pitchFamily="18" charset="0"/>
              <a:ea typeface="HY태고딕" panose="02030600000101010101" pitchFamily="18" charset="-127"/>
            </a:endParaRPr>
          </a:p>
        </p:txBody>
      </p:sp>
    </p:spTree>
    <p:extLst>
      <p:ext uri="{BB962C8B-B14F-4D97-AF65-F5344CB8AC3E}">
        <p14:creationId xmlns:p14="http://schemas.microsoft.com/office/powerpoint/2010/main" val="4275379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A5076-5FFF-4473-8E8E-CE229352276F}"/>
              </a:ext>
            </a:extLst>
          </p:cNvPr>
          <p:cNvSpPr txBox="1"/>
          <p:nvPr/>
        </p:nvSpPr>
        <p:spPr>
          <a:xfrm>
            <a:off x="301036" y="1264676"/>
            <a:ext cx="10998438" cy="523220"/>
          </a:xfrm>
          <a:prstGeom prst="rect">
            <a:avLst/>
          </a:prstGeom>
          <a:noFill/>
        </p:spPr>
        <p:txBody>
          <a:bodyPr wrap="square" rtlCol="0">
            <a:spAutoFit/>
          </a:bodyPr>
          <a:lstStyle/>
          <a:p>
            <a:r>
              <a:rPr lang="en-US" altLang="ko-KR" sz="2800" b="1" dirty="0">
                <a:latin typeface="Rockwell" panose="02060603020205020403" pitchFamily="18" charset="0"/>
              </a:rPr>
              <a:t>Right ventricular lead position</a:t>
            </a:r>
            <a:endParaRPr lang="ko-KR" altLang="en-US" sz="2800" b="1" dirty="0">
              <a:latin typeface="Rockwell" panose="02060603020205020403" pitchFamily="18" charset="0"/>
              <a:ea typeface="HY태고딕" panose="02030600000101010101" pitchFamily="18" charset="-127"/>
            </a:endParaRPr>
          </a:p>
        </p:txBody>
      </p:sp>
      <p:sp>
        <p:nvSpPr>
          <p:cNvPr id="4" name="TextBox 3">
            <a:extLst>
              <a:ext uri="{FF2B5EF4-FFF2-40B4-BE49-F238E27FC236}">
                <a16:creationId xmlns="" xmlns:a16="http://schemas.microsoft.com/office/drawing/2014/main" id="{246A5076-5FFF-4473-8E8E-CE229352276F}"/>
              </a:ext>
            </a:extLst>
          </p:cNvPr>
          <p:cNvSpPr txBox="1"/>
          <p:nvPr/>
        </p:nvSpPr>
        <p:spPr>
          <a:xfrm>
            <a:off x="605832" y="1904288"/>
            <a:ext cx="5490168" cy="1477328"/>
          </a:xfrm>
          <a:prstGeom prst="rect">
            <a:avLst/>
          </a:prstGeom>
          <a:noFill/>
        </p:spPr>
        <p:txBody>
          <a:bodyPr wrap="square" rtlCol="0">
            <a:spAutoFit/>
          </a:bodyPr>
          <a:lstStyle/>
          <a:p>
            <a:r>
              <a:rPr lang="en-US" altLang="ko-KR" dirty="0" smtClean="0">
                <a:latin typeface="Rockwell" panose="02060603020205020403" pitchFamily="18" charset="0"/>
              </a:rPr>
              <a:t>Septal </a:t>
            </a:r>
            <a:r>
              <a:rPr lang="en-US" altLang="ko-KR" dirty="0">
                <a:latin typeface="Rockwell" panose="02060603020205020403" pitchFamily="18" charset="0"/>
              </a:rPr>
              <a:t>lead </a:t>
            </a:r>
            <a:r>
              <a:rPr lang="en-US" altLang="ko-KR" dirty="0" smtClean="0">
                <a:latin typeface="Rockwell" panose="02060603020205020403" pitchFamily="18" charset="0"/>
              </a:rPr>
              <a:t>position </a:t>
            </a:r>
          </a:p>
          <a:p>
            <a:pPr marL="285750" indent="-285750">
              <a:buFontTx/>
              <a:buChar char="-"/>
            </a:pPr>
            <a:r>
              <a:rPr lang="en-US" altLang="ko-KR" dirty="0" smtClean="0">
                <a:latin typeface="Rockwell" panose="02060603020205020403" pitchFamily="18" charset="0"/>
              </a:rPr>
              <a:t>LAO view is not sufficient; Anterior </a:t>
            </a:r>
            <a:r>
              <a:rPr lang="en-US" altLang="ko-KR" dirty="0">
                <a:latin typeface="Rockwell" panose="02060603020205020403" pitchFamily="18" charset="0"/>
              </a:rPr>
              <a:t>free wall </a:t>
            </a:r>
            <a:endParaRPr lang="en-US" altLang="ko-KR" dirty="0" smtClean="0">
              <a:latin typeface="Rockwell" panose="02060603020205020403" pitchFamily="18" charset="0"/>
            </a:endParaRPr>
          </a:p>
          <a:p>
            <a:pPr marL="285750" indent="-285750">
              <a:buFontTx/>
              <a:buChar char="-"/>
            </a:pPr>
            <a:endParaRPr lang="en-US" altLang="ko-KR" dirty="0">
              <a:latin typeface="Rockwell" panose="02060603020205020403" pitchFamily="18" charset="0"/>
            </a:endParaRPr>
          </a:p>
          <a:p>
            <a:pPr marL="285750" indent="-285750">
              <a:buFontTx/>
              <a:buChar char="-"/>
            </a:pPr>
            <a:r>
              <a:rPr lang="en-US" altLang="ko-KR" dirty="0" smtClean="0">
                <a:latin typeface="Rockwell" panose="02060603020205020403" pitchFamily="18" charset="0"/>
              </a:rPr>
              <a:t>Suboptimal </a:t>
            </a:r>
            <a:r>
              <a:rPr lang="en-US" altLang="ko-KR" dirty="0">
                <a:latin typeface="Rockwell" panose="02060603020205020403" pitchFamily="18" charset="0"/>
              </a:rPr>
              <a:t>electrical parameters </a:t>
            </a:r>
            <a:r>
              <a:rPr lang="en-US" altLang="ko-KR" dirty="0" smtClean="0">
                <a:latin typeface="Rockwell" panose="02060603020205020403" pitchFamily="18" charset="0"/>
              </a:rPr>
              <a:t> </a:t>
            </a:r>
          </a:p>
          <a:p>
            <a:pPr marL="285750" indent="-285750">
              <a:buFontTx/>
              <a:buChar char="-"/>
            </a:pPr>
            <a:r>
              <a:rPr lang="en-US" altLang="ko-KR" dirty="0" smtClean="0">
                <a:latin typeface="Rockwell" panose="02060603020205020403" pitchFamily="18" charset="0"/>
              </a:rPr>
              <a:t>Avoid cardiac perforation</a:t>
            </a:r>
            <a:endParaRPr lang="ko-KR" altLang="en-US" sz="2800" b="1" dirty="0">
              <a:latin typeface="Rockwell" panose="02060603020205020403" pitchFamily="18" charset="0"/>
              <a:ea typeface="HY태고딕" panose="02030600000101010101" pitchFamily="18" charset="-127"/>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244"/>
          <a:stretch/>
        </p:blipFill>
        <p:spPr bwMode="auto">
          <a:xfrm>
            <a:off x="7980389" y="3147430"/>
            <a:ext cx="3981752" cy="339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2966" y="3147430"/>
            <a:ext cx="3386068" cy="339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977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2580</Words>
  <Application>Microsoft Office PowerPoint</Application>
  <PresentationFormat>사용자 지정</PresentationFormat>
  <Paragraphs>256</Paragraphs>
  <Slides>19</Slides>
  <Notes>19</Notes>
  <HiddenSlides>0</HiddenSlides>
  <MMClips>0</MMClips>
  <ScaleCrop>false</ScaleCrop>
  <HeadingPairs>
    <vt:vector size="4" baseType="variant">
      <vt:variant>
        <vt:lpstr>테마</vt:lpstr>
      </vt:variant>
      <vt:variant>
        <vt:i4>1</vt:i4>
      </vt:variant>
      <vt:variant>
        <vt:lpstr>슬라이드 제목</vt:lpstr>
      </vt:variant>
      <vt:variant>
        <vt:i4>19</vt:i4>
      </vt:variant>
    </vt:vector>
  </HeadingPairs>
  <TitlesOfParts>
    <vt:vector size="20"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정 지혜</dc:creator>
  <cp:lastModifiedBy>user</cp:lastModifiedBy>
  <cp:revision>110</cp:revision>
  <dcterms:created xsi:type="dcterms:W3CDTF">2021-09-30T03:40:03Z</dcterms:created>
  <dcterms:modified xsi:type="dcterms:W3CDTF">2021-11-01T10:45:46Z</dcterms:modified>
</cp:coreProperties>
</file>